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9" r:id="rId6"/>
    <p:sldMasterId id="2147483670"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Lst>
  <p:sldSz cy="5143500" cx="9144000"/>
  <p:notesSz cx="6858000" cy="9144000"/>
  <p:embeddedFontLst>
    <p:embeddedFont>
      <p:font typeface="Open Sans"/>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1" name="Pedro Melendez Guzma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EB5B2D5A-3E25-492A-BC23-C6C1A884B125}">
  <a:tblStyle styleId="{EB5B2D5A-3E25-492A-BC23-C6C1A884B125}"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A8946F1F-9013-49D1-B056-7643925C9694}" styleName="Table_1">
    <a:wholeTbl>
      <a:tcTxStyle b="off" i="off">
        <a:font>
          <a:latin typeface="Arial"/>
          <a:ea typeface="Arial"/>
          <a:cs typeface="Arial"/>
        </a:font>
        <a:schemeClr val="dk1"/>
      </a:tcTxStyle>
      <a:tcStyle>
        <a:tcBdr>
          <a:left>
            <a:ln cap="flat" cmpd="sng" w="12700">
              <a:solidFill>
                <a:schemeClr val="accent3"/>
              </a:solidFill>
              <a:prstDash val="solid"/>
              <a:round/>
              <a:headEnd len="sm" w="sm" type="none"/>
              <a:tailEnd len="sm" w="sm" type="none"/>
            </a:ln>
          </a:left>
          <a:right>
            <a:ln cap="flat" cmpd="sng" w="12700">
              <a:solidFill>
                <a:schemeClr val="accent3"/>
              </a:solidFill>
              <a:prstDash val="solid"/>
              <a:round/>
              <a:headEnd len="sm" w="sm" type="none"/>
              <a:tailEnd len="sm" w="sm" type="none"/>
            </a:ln>
          </a:right>
          <a:top>
            <a:ln cap="flat" cmpd="sng" w="12700">
              <a:solidFill>
                <a:schemeClr val="accent3"/>
              </a:solidFill>
              <a:prstDash val="solid"/>
              <a:round/>
              <a:headEnd len="sm" w="sm" type="none"/>
              <a:tailEnd len="sm" w="sm" type="none"/>
            </a:ln>
          </a:top>
          <a:bottom>
            <a:ln cap="flat" cmpd="sng" w="12700">
              <a:solidFill>
                <a:schemeClr val="accent3"/>
              </a:solidFill>
              <a:prstDash val="solid"/>
              <a:round/>
              <a:headEnd len="sm" w="sm" type="none"/>
              <a:tailEnd len="sm" w="sm" type="none"/>
            </a:ln>
          </a:bottom>
          <a:insideH>
            <a:ln cap="flat" cmpd="sng" w="12700">
              <a:solidFill>
                <a:schemeClr val="accent3"/>
              </a:solidFill>
              <a:prstDash val="solid"/>
              <a:round/>
              <a:headEnd len="sm" w="sm" type="none"/>
              <a:tailEnd len="sm" w="sm" type="none"/>
            </a:ln>
          </a:insideH>
          <a:insideV>
            <a:ln cap="flat" cmpd="sng" w="12700">
              <a:solidFill>
                <a:schemeClr val="accent3"/>
              </a:solidFill>
              <a:prstDash val="solid"/>
              <a:round/>
              <a:headEnd len="sm" w="sm" type="none"/>
              <a:tailEnd len="sm" w="sm" type="none"/>
            </a:ln>
          </a:insideV>
        </a:tcBdr>
        <a:fill>
          <a:solidFill>
            <a:srgbClr val="FFFFFF">
              <a:alpha val="0"/>
            </a:srgbClr>
          </a:solidFill>
        </a:fill>
      </a:tcStyle>
    </a:wholeTbl>
    <a:band1H>
      <a:tcTxStyle/>
      <a:tcStyle>
        <a:fill>
          <a:solidFill>
            <a:schemeClr val="accent3">
              <a:alpha val="20000"/>
            </a:schemeClr>
          </a:solidFill>
        </a:fill>
      </a:tcStyle>
    </a:band1H>
    <a:band2H>
      <a:tcTxStyle/>
    </a:band2H>
    <a:band1V>
      <a:tcTxStyle/>
      <a:tcStyle>
        <a:fill>
          <a:solidFill>
            <a:schemeClr val="accent3">
              <a:alpha val="20000"/>
            </a:schemeClr>
          </a:solidFill>
        </a:fill>
      </a:tcStyle>
    </a:band1V>
    <a:band2V>
      <a:tcTxStyle/>
    </a:band2V>
    <a:lastCol>
      <a:tcTxStyle b="on" i="off"/>
    </a:lastCol>
    <a:firstCol>
      <a:tcTxStyle b="on" i="off"/>
    </a:firstCol>
    <a:lastRow>
      <a:tcTxStyle b="on" i="off"/>
      <a:tcStyle>
        <a:tcBdr>
          <a:top>
            <a:ln cap="flat" cmpd="sng" w="50800">
              <a:solidFill>
                <a:schemeClr val="accent3"/>
              </a:solidFill>
              <a:prstDash val="solid"/>
              <a:round/>
              <a:headEnd len="sm" w="sm" type="none"/>
              <a:tailEnd len="sm" w="sm" type="none"/>
            </a:ln>
          </a:top>
        </a:tcBdr>
        <a:fill>
          <a:solidFill>
            <a:srgbClr val="FFFFFF">
              <a:alpha val="0"/>
            </a:srgbClr>
          </a:solidFill>
        </a:fill>
      </a:tcStyle>
    </a:lastRow>
    <a:seCell>
      <a:tcTxStyle/>
    </a:seCell>
    <a:swCell>
      <a:tcTxStyle/>
    </a:swCell>
    <a:firstRow>
      <a:tcTxStyle b="on" i="off"/>
      <a:tcStyle>
        <a:tcBdr>
          <a:bottom>
            <a:ln cap="flat" cmpd="sng" w="25400">
              <a:solidFill>
                <a:schemeClr val="accent3"/>
              </a:solidFill>
              <a:prstDash val="solid"/>
              <a:round/>
              <a:headEnd len="sm" w="sm" type="none"/>
              <a:tailEnd len="sm" w="sm" type="none"/>
            </a:ln>
          </a:bottom>
        </a:tcBdr>
        <a:fill>
          <a:solidFill>
            <a:srgbClr val="FFFFFF">
              <a:alpha val="0"/>
            </a:srgbClr>
          </a:solidFill>
        </a:fill>
      </a:tc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font" Target="fonts/OpenSans-bold.fntdata"/><Relationship Id="rId23" Type="http://schemas.openxmlformats.org/officeDocument/2006/relationships/font" Target="fonts/OpenSans-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6" Type="http://schemas.openxmlformats.org/officeDocument/2006/relationships/font" Target="fonts/OpenSans-boldItalic.fntdata"/><Relationship Id="rId25" Type="http://schemas.openxmlformats.org/officeDocument/2006/relationships/font" Target="fonts/OpenSans-italic.fntdata"/><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slideMaster" Target="slideMasters/slideMaster2.xml"/><Relationship Id="rId8" Type="http://schemas.openxmlformats.org/officeDocument/2006/relationships/notesMaster" Target="notesMasters/notesMaster1.xml"/><Relationship Id="rId11" Type="http://schemas.openxmlformats.org/officeDocument/2006/relationships/slide" Target="slides/slide3.xml"/><Relationship Id="rId10" Type="http://schemas.openxmlformats.org/officeDocument/2006/relationships/slide" Target="slides/slide2.xml"/><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04-19T04:42:10.384">
    <p:pos x="2557" y="1452"/>
    <p:text>@pedromelendez@berkeley.edu
_Assigned to Pedro Melendez Guzman_</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230fe54b6df_2_4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5" name="Google Shape;95;g230fe54b6df_2_4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Waqas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230fe54b6df_2_1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prakash</a:t>
            </a:r>
            <a:endParaRPr/>
          </a:p>
        </p:txBody>
      </p:sp>
      <p:sp>
        <p:nvSpPr>
          <p:cNvPr id="235" name="Google Shape;235;g230fe54b6df_2_1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30fe54b6df_2_17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Pedro</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t/>
            </a:r>
            <a:endParaRPr/>
          </a:p>
        </p:txBody>
      </p:sp>
      <p:sp>
        <p:nvSpPr>
          <p:cNvPr id="246" name="Google Shape;246;g230fe54b6df_2_17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311127bcdd_1_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Pedro</a:t>
            </a:r>
            <a:endParaRPr/>
          </a:p>
        </p:txBody>
      </p:sp>
      <p:sp>
        <p:nvSpPr>
          <p:cNvPr id="253" name="Google Shape;253;g2311127bcdd_1_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30fe54b6df_2_19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Pedro</a:t>
            </a:r>
            <a:endParaRPr/>
          </a:p>
        </p:txBody>
      </p:sp>
      <p:sp>
        <p:nvSpPr>
          <p:cNvPr id="260" name="Google Shape;260;g230fe54b6df_2_19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g230fe54b6df_2_19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Waqas</a:t>
            </a:r>
            <a:endParaRPr/>
          </a:p>
        </p:txBody>
      </p:sp>
      <p:sp>
        <p:nvSpPr>
          <p:cNvPr id="269" name="Google Shape;269;g230fe54b6df_2_19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30fe54b6df_2_5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Waqas</a:t>
            </a:r>
            <a:endParaRPr/>
          </a:p>
        </p:txBody>
      </p:sp>
      <p:sp>
        <p:nvSpPr>
          <p:cNvPr id="102" name="Google Shape;102;g230fe54b6df_2_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230fe54b6df_2_5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Waqas</a:t>
            </a:r>
            <a:endParaRPr/>
          </a:p>
        </p:txBody>
      </p:sp>
      <p:sp>
        <p:nvSpPr>
          <p:cNvPr id="111" name="Google Shape;111;g230fe54b6df_2_5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230fe54b6df_2_6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0" name="Google Shape;120;g230fe54b6df_2_6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Waqas</a:t>
            </a:r>
            <a:endParaRPr/>
          </a:p>
          <a:p>
            <a:pPr indent="0" lvl="0" marL="0" rtl="0" algn="l">
              <a:lnSpc>
                <a:spcPct val="100000"/>
              </a:lnSpc>
              <a:spcBef>
                <a:spcPts val="0"/>
              </a:spcBef>
              <a:spcAft>
                <a:spcPts val="0"/>
              </a:spcAft>
              <a:buSzPts val="1100"/>
              <a:buNone/>
            </a:pPr>
            <a:r>
              <a:t/>
            </a:r>
            <a:endParaRPr/>
          </a:p>
          <a:p>
            <a:pPr indent="0" lvl="0" marL="0" rtl="0" algn="l">
              <a:lnSpc>
                <a:spcPct val="100000"/>
              </a:lnSpc>
              <a:spcBef>
                <a:spcPts val="0"/>
              </a:spcBef>
              <a:spcAft>
                <a:spcPts val="0"/>
              </a:spcAft>
              <a:buSzPts val="1100"/>
              <a:buNone/>
            </a:pPr>
            <a:r>
              <a:rPr lang="en"/>
              <a:t>The business problem we were asked to solve is that Acme Gourmet Meals is looking to expand their business by exploring new delivery and pickup options. We are planning on looking into a wide variety of possibilities, such as in store and vending machine pickup, and delivery options like public transportation, drones, and robots.</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30fe54b6df_2_7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Prakash</a:t>
            </a:r>
            <a:endParaRPr/>
          </a:p>
        </p:txBody>
      </p:sp>
      <p:sp>
        <p:nvSpPr>
          <p:cNvPr id="130" name="Google Shape;130;g230fe54b6df_2_7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30fe54b6df_2_8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prakash</a:t>
            </a:r>
            <a:endParaRPr/>
          </a:p>
        </p:txBody>
      </p:sp>
      <p:sp>
        <p:nvSpPr>
          <p:cNvPr id="138" name="Google Shape;138;g230fe54b6df_2_8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230fe54b6df_2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Prakash</a:t>
            </a:r>
            <a:endParaRPr/>
          </a:p>
        </p:txBody>
      </p:sp>
      <p:sp>
        <p:nvSpPr>
          <p:cNvPr id="147" name="Google Shape;147;g230fe54b6df_2_87: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230fe54b6df_2_15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prakash</a:t>
            </a:r>
            <a:endParaRPr/>
          </a:p>
        </p:txBody>
      </p:sp>
      <p:sp>
        <p:nvSpPr>
          <p:cNvPr id="218" name="Google Shape;218;g230fe54b6df_2_15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5" name="Shape 225"/>
        <p:cNvGrpSpPr/>
        <p:nvPr/>
      </p:nvGrpSpPr>
      <p:grpSpPr>
        <a:xfrm>
          <a:off x="0" y="0"/>
          <a:ext cx="0" cy="0"/>
          <a:chOff x="0" y="0"/>
          <a:chExt cx="0" cy="0"/>
        </a:xfrm>
      </p:grpSpPr>
      <p:sp>
        <p:nvSpPr>
          <p:cNvPr id="226" name="Google Shape;226;g230fe54b6df_2_16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rPr lang="en"/>
              <a:t>Prakash</a:t>
            </a:r>
            <a:endParaRPr/>
          </a:p>
        </p:txBody>
      </p:sp>
      <p:sp>
        <p:nvSpPr>
          <p:cNvPr id="227" name="Google Shape;227;g230fe54b6df_2_1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5200"/>
              <a:buNone/>
              <a:defRPr sz="5200"/>
            </a:lvl1pPr>
            <a:lvl2pPr lvl="1" algn="ctr">
              <a:lnSpc>
                <a:spcPct val="100000"/>
              </a:lnSpc>
              <a:spcBef>
                <a:spcPts val="0"/>
              </a:spcBef>
              <a:spcAft>
                <a:spcPts val="0"/>
              </a:spcAft>
              <a:buSzPts val="5200"/>
              <a:buNone/>
              <a:defRPr sz="5200"/>
            </a:lvl2pPr>
            <a:lvl3pPr lvl="2" algn="ctr">
              <a:lnSpc>
                <a:spcPct val="100000"/>
              </a:lnSpc>
              <a:spcBef>
                <a:spcPts val="0"/>
              </a:spcBef>
              <a:spcAft>
                <a:spcPts val="0"/>
              </a:spcAft>
              <a:buSzPts val="5200"/>
              <a:buNone/>
              <a:defRPr sz="5200"/>
            </a:lvl3pPr>
            <a:lvl4pPr lvl="3" algn="ctr">
              <a:lnSpc>
                <a:spcPct val="100000"/>
              </a:lnSpc>
              <a:spcBef>
                <a:spcPts val="0"/>
              </a:spcBef>
              <a:spcAft>
                <a:spcPts val="0"/>
              </a:spcAft>
              <a:buSzPts val="5200"/>
              <a:buNone/>
              <a:defRPr sz="5200"/>
            </a:lvl4pPr>
            <a:lvl5pPr lvl="4" algn="ctr">
              <a:lnSpc>
                <a:spcPct val="100000"/>
              </a:lnSpc>
              <a:spcBef>
                <a:spcPts val="0"/>
              </a:spcBef>
              <a:spcAft>
                <a:spcPts val="0"/>
              </a:spcAft>
              <a:buSzPts val="5200"/>
              <a:buNone/>
              <a:defRPr sz="5200"/>
            </a:lvl5pPr>
            <a:lvl6pPr lvl="5" algn="ctr">
              <a:lnSpc>
                <a:spcPct val="100000"/>
              </a:lnSpc>
              <a:spcBef>
                <a:spcPts val="0"/>
              </a:spcBef>
              <a:spcAft>
                <a:spcPts val="0"/>
              </a:spcAft>
              <a:buSzPts val="5200"/>
              <a:buNone/>
              <a:defRPr sz="5200"/>
            </a:lvl6pPr>
            <a:lvl7pPr lvl="6" algn="ctr">
              <a:lnSpc>
                <a:spcPct val="100000"/>
              </a:lnSpc>
              <a:spcBef>
                <a:spcPts val="0"/>
              </a:spcBef>
              <a:spcAft>
                <a:spcPts val="0"/>
              </a:spcAft>
              <a:buSzPts val="5200"/>
              <a:buNone/>
              <a:defRPr sz="5200"/>
            </a:lvl7pPr>
            <a:lvl8pPr lvl="7" algn="ctr">
              <a:lnSpc>
                <a:spcPct val="100000"/>
              </a:lnSpc>
              <a:spcBef>
                <a:spcPts val="0"/>
              </a:spcBef>
              <a:spcAft>
                <a:spcPts val="0"/>
              </a:spcAft>
              <a:buSzPts val="5200"/>
              <a:buNone/>
              <a:defRPr sz="5200"/>
            </a:lvl8pPr>
            <a:lvl9pPr lvl="8" algn="ctr">
              <a:lnSpc>
                <a:spcPct val="100000"/>
              </a:lnSpc>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8" name="Shape 58"/>
        <p:cNvGrpSpPr/>
        <p:nvPr/>
      </p:nvGrpSpPr>
      <p:grpSpPr>
        <a:xfrm>
          <a:off x="0" y="0"/>
          <a:ext cx="0" cy="0"/>
          <a:chOff x="0" y="0"/>
          <a:chExt cx="0" cy="0"/>
        </a:xfrm>
      </p:grpSpPr>
      <p:sp>
        <p:nvSpPr>
          <p:cNvPr id="59" name="Google Shape;59;p15"/>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0" name="Google Shape;60;p15"/>
          <p:cNvSpPr txBox="1"/>
          <p:nvPr>
            <p:ph idx="1" type="body"/>
          </p:nvPr>
        </p:nvSpPr>
        <p:spPr>
          <a:xfrm>
            <a:off x="3117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61" name="Google Shape;61;p15"/>
          <p:cNvSpPr txBox="1"/>
          <p:nvPr>
            <p:ph idx="2" type="body"/>
          </p:nvPr>
        </p:nvSpPr>
        <p:spPr>
          <a:xfrm>
            <a:off x="4832400" y="1152475"/>
            <a:ext cx="3999900" cy="3416400"/>
          </a:xfrm>
          <a:prstGeom prst="rect">
            <a:avLst/>
          </a:prstGeom>
          <a:noFill/>
          <a:ln>
            <a:noFill/>
          </a:ln>
        </p:spPr>
        <p:txBody>
          <a:bodyPr anchorCtr="0" anchor="t" bIns="91425" lIns="91425" spcFirstLastPara="1" rIns="91425" wrap="square" tIns="91425">
            <a:no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62" name="Google Shape;62;p15"/>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16"/>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65" name="Google Shape;65;p16"/>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6" name="Shape 66"/>
        <p:cNvGrpSpPr/>
        <p:nvPr/>
      </p:nvGrpSpPr>
      <p:grpSpPr>
        <a:xfrm>
          <a:off x="0" y="0"/>
          <a:ext cx="0" cy="0"/>
          <a:chOff x="0" y="0"/>
          <a:chExt cx="0" cy="0"/>
        </a:xfrm>
      </p:grpSpPr>
      <p:sp>
        <p:nvSpPr>
          <p:cNvPr id="67" name="Google Shape;67;p17"/>
          <p:cNvSpPr txBox="1"/>
          <p:nvPr>
            <p:ph type="title"/>
          </p:nvPr>
        </p:nvSpPr>
        <p:spPr>
          <a:xfrm>
            <a:off x="311700" y="555600"/>
            <a:ext cx="2808000" cy="7557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p:txBody>
      </p:sp>
      <p:sp>
        <p:nvSpPr>
          <p:cNvPr id="68" name="Google Shape;68;p17"/>
          <p:cNvSpPr txBox="1"/>
          <p:nvPr>
            <p:ph idx="1" type="body"/>
          </p:nvPr>
        </p:nvSpPr>
        <p:spPr>
          <a:xfrm>
            <a:off x="311700" y="1389600"/>
            <a:ext cx="2808000" cy="3179400"/>
          </a:xfrm>
          <a:prstGeom prst="rect">
            <a:avLst/>
          </a:prstGeom>
          <a:noFill/>
          <a:ln>
            <a:noFill/>
          </a:ln>
        </p:spPr>
        <p:txBody>
          <a:bodyPr anchorCtr="0" anchor="t" bIns="91425" lIns="91425" spcFirstLastPara="1" rIns="91425" wrap="square" tIns="91425">
            <a:noAutofit/>
          </a:bodyPr>
          <a:lstStyle>
            <a:lvl1pPr indent="-304800" lvl="0" marL="457200" algn="l">
              <a:lnSpc>
                <a:spcPct val="115000"/>
              </a:lnSpc>
              <a:spcBef>
                <a:spcPts val="0"/>
              </a:spcBef>
              <a:spcAft>
                <a:spcPts val="0"/>
              </a:spcAft>
              <a:buSzPts val="1200"/>
              <a:buChar char="●"/>
              <a:defRPr sz="1200"/>
            </a:lvl1pPr>
            <a:lvl2pPr indent="-304800" lvl="1" marL="914400" algn="l">
              <a:lnSpc>
                <a:spcPct val="115000"/>
              </a:lnSpc>
              <a:spcBef>
                <a:spcPts val="1600"/>
              </a:spcBef>
              <a:spcAft>
                <a:spcPts val="0"/>
              </a:spcAft>
              <a:buSzPts val="1200"/>
              <a:buChar char="○"/>
              <a:defRPr sz="1200"/>
            </a:lvl2pPr>
            <a:lvl3pPr indent="-304800" lvl="2" marL="1371600" algn="l">
              <a:lnSpc>
                <a:spcPct val="115000"/>
              </a:lnSpc>
              <a:spcBef>
                <a:spcPts val="1600"/>
              </a:spcBef>
              <a:spcAft>
                <a:spcPts val="0"/>
              </a:spcAft>
              <a:buSzPts val="1200"/>
              <a:buChar char="■"/>
              <a:defRPr sz="1200"/>
            </a:lvl3pPr>
            <a:lvl4pPr indent="-304800" lvl="3" marL="1828800" algn="l">
              <a:lnSpc>
                <a:spcPct val="115000"/>
              </a:lnSpc>
              <a:spcBef>
                <a:spcPts val="1600"/>
              </a:spcBef>
              <a:spcAft>
                <a:spcPts val="0"/>
              </a:spcAft>
              <a:buSzPts val="1200"/>
              <a:buChar char="●"/>
              <a:defRPr sz="1200"/>
            </a:lvl4pPr>
            <a:lvl5pPr indent="-304800" lvl="4" marL="2286000" algn="l">
              <a:lnSpc>
                <a:spcPct val="115000"/>
              </a:lnSpc>
              <a:spcBef>
                <a:spcPts val="1600"/>
              </a:spcBef>
              <a:spcAft>
                <a:spcPts val="0"/>
              </a:spcAft>
              <a:buSzPts val="1200"/>
              <a:buChar char="○"/>
              <a:defRPr sz="1200"/>
            </a:lvl5pPr>
            <a:lvl6pPr indent="-304800" lvl="5" marL="2743200" algn="l">
              <a:lnSpc>
                <a:spcPct val="115000"/>
              </a:lnSpc>
              <a:spcBef>
                <a:spcPts val="1600"/>
              </a:spcBef>
              <a:spcAft>
                <a:spcPts val="0"/>
              </a:spcAft>
              <a:buSzPts val="1200"/>
              <a:buChar char="■"/>
              <a:defRPr sz="1200"/>
            </a:lvl6pPr>
            <a:lvl7pPr indent="-304800" lvl="6" marL="3200400" algn="l">
              <a:lnSpc>
                <a:spcPct val="115000"/>
              </a:lnSpc>
              <a:spcBef>
                <a:spcPts val="1600"/>
              </a:spcBef>
              <a:spcAft>
                <a:spcPts val="0"/>
              </a:spcAft>
              <a:buSzPts val="1200"/>
              <a:buChar char="●"/>
              <a:defRPr sz="1200"/>
            </a:lvl7pPr>
            <a:lvl8pPr indent="-304800" lvl="7" marL="3657600" algn="l">
              <a:lnSpc>
                <a:spcPct val="115000"/>
              </a:lnSpc>
              <a:spcBef>
                <a:spcPts val="1600"/>
              </a:spcBef>
              <a:spcAft>
                <a:spcPts val="0"/>
              </a:spcAft>
              <a:buSzPts val="1200"/>
              <a:buChar char="○"/>
              <a:defRPr sz="1200"/>
            </a:lvl8pPr>
            <a:lvl9pPr indent="-304800" lvl="8" marL="4114800" algn="l">
              <a:lnSpc>
                <a:spcPct val="115000"/>
              </a:lnSpc>
              <a:spcBef>
                <a:spcPts val="1600"/>
              </a:spcBef>
              <a:spcAft>
                <a:spcPts val="160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0" name="Shape 70"/>
        <p:cNvGrpSpPr/>
        <p:nvPr/>
      </p:nvGrpSpPr>
      <p:grpSpPr>
        <a:xfrm>
          <a:off x="0" y="0"/>
          <a:ext cx="0" cy="0"/>
          <a:chOff x="0" y="0"/>
          <a:chExt cx="0" cy="0"/>
        </a:xfrm>
      </p:grpSpPr>
      <p:sp>
        <p:nvSpPr>
          <p:cNvPr id="71" name="Google Shape;71;p18"/>
          <p:cNvSpPr txBox="1"/>
          <p:nvPr>
            <p:ph type="title"/>
          </p:nvPr>
        </p:nvSpPr>
        <p:spPr>
          <a:xfrm>
            <a:off x="490250" y="450150"/>
            <a:ext cx="6367800" cy="4090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
        <p:nvSpPr>
          <p:cNvPr id="72" name="Google Shape;72;p18"/>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3" name="Shape 73"/>
        <p:cNvGrpSpPr/>
        <p:nvPr/>
      </p:nvGrpSpPr>
      <p:grpSpPr>
        <a:xfrm>
          <a:off x="0" y="0"/>
          <a:ext cx="0" cy="0"/>
          <a:chOff x="0" y="0"/>
          <a:chExt cx="0" cy="0"/>
        </a:xfrm>
      </p:grpSpPr>
      <p:sp>
        <p:nvSpPr>
          <p:cNvPr id="74" name="Google Shape;74;p1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 name="Google Shape;75;p19"/>
          <p:cNvSpPr txBox="1"/>
          <p:nvPr>
            <p:ph type="title"/>
          </p:nvPr>
        </p:nvSpPr>
        <p:spPr>
          <a:xfrm>
            <a:off x="265500" y="1233175"/>
            <a:ext cx="4045200" cy="14823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p:txBody>
      </p:sp>
      <p:sp>
        <p:nvSpPr>
          <p:cNvPr id="76" name="Google Shape;76;p19"/>
          <p:cNvSpPr txBox="1"/>
          <p:nvPr>
            <p:ph idx="1" type="subTitle"/>
          </p:nvPr>
        </p:nvSpPr>
        <p:spPr>
          <a:xfrm>
            <a:off x="265500" y="2803075"/>
            <a:ext cx="4045200" cy="1235100"/>
          </a:xfrm>
          <a:prstGeom prst="rect">
            <a:avLst/>
          </a:prstGeom>
          <a:noFill/>
          <a:ln>
            <a:noFill/>
          </a:ln>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7" name="Google Shape;77;p19"/>
          <p:cNvSpPr txBox="1"/>
          <p:nvPr>
            <p:ph idx="2" type="body"/>
          </p:nvPr>
        </p:nvSpPr>
        <p:spPr>
          <a:xfrm>
            <a:off x="4939500" y="724075"/>
            <a:ext cx="3837000" cy="3695100"/>
          </a:xfrm>
          <a:prstGeom prst="rect">
            <a:avLst/>
          </a:prstGeom>
          <a:noFill/>
          <a:ln>
            <a:noFill/>
          </a:ln>
        </p:spPr>
        <p:txBody>
          <a:bodyPr anchorCtr="0" anchor="ctr" bIns="91425" lIns="91425" spcFirstLastPara="1" rIns="91425" wrap="square" tIns="91425">
            <a:no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1600"/>
              </a:spcBef>
              <a:spcAft>
                <a:spcPts val="0"/>
              </a:spcAft>
              <a:buSzPts val="1400"/>
              <a:buChar char="○"/>
              <a:defRPr/>
            </a:lvl2pPr>
            <a:lvl3pPr indent="-317500" lvl="2" marL="1371600" algn="l">
              <a:lnSpc>
                <a:spcPct val="115000"/>
              </a:lnSpc>
              <a:spcBef>
                <a:spcPts val="1600"/>
              </a:spcBef>
              <a:spcAft>
                <a:spcPts val="0"/>
              </a:spcAft>
              <a:buSzPts val="1400"/>
              <a:buChar char="■"/>
              <a:defRPr/>
            </a:lvl3pPr>
            <a:lvl4pPr indent="-317500" lvl="3" marL="1828800" algn="l">
              <a:lnSpc>
                <a:spcPct val="115000"/>
              </a:lnSpc>
              <a:spcBef>
                <a:spcPts val="1600"/>
              </a:spcBef>
              <a:spcAft>
                <a:spcPts val="0"/>
              </a:spcAft>
              <a:buSzPts val="1400"/>
              <a:buChar char="●"/>
              <a:defRPr/>
            </a:lvl4pPr>
            <a:lvl5pPr indent="-317500" lvl="4" marL="2286000" algn="l">
              <a:lnSpc>
                <a:spcPct val="115000"/>
              </a:lnSpc>
              <a:spcBef>
                <a:spcPts val="1600"/>
              </a:spcBef>
              <a:spcAft>
                <a:spcPts val="0"/>
              </a:spcAft>
              <a:buSzPts val="1400"/>
              <a:buChar char="○"/>
              <a:defRPr/>
            </a:lvl5pPr>
            <a:lvl6pPr indent="-317500" lvl="5" marL="2743200" algn="l">
              <a:lnSpc>
                <a:spcPct val="115000"/>
              </a:lnSpc>
              <a:spcBef>
                <a:spcPts val="1600"/>
              </a:spcBef>
              <a:spcAft>
                <a:spcPts val="0"/>
              </a:spcAft>
              <a:buSzPts val="1400"/>
              <a:buChar char="■"/>
              <a:defRPr/>
            </a:lvl6pPr>
            <a:lvl7pPr indent="-317500" lvl="6" marL="3200400" algn="l">
              <a:lnSpc>
                <a:spcPct val="115000"/>
              </a:lnSpc>
              <a:spcBef>
                <a:spcPts val="1600"/>
              </a:spcBef>
              <a:spcAft>
                <a:spcPts val="0"/>
              </a:spcAft>
              <a:buSzPts val="1400"/>
              <a:buChar char="●"/>
              <a:defRPr/>
            </a:lvl7pPr>
            <a:lvl8pPr indent="-317500" lvl="7" marL="3657600" algn="l">
              <a:lnSpc>
                <a:spcPct val="115000"/>
              </a:lnSpc>
              <a:spcBef>
                <a:spcPts val="1600"/>
              </a:spcBef>
              <a:spcAft>
                <a:spcPts val="0"/>
              </a:spcAft>
              <a:buSzPts val="1400"/>
              <a:buChar char="○"/>
              <a:defRPr/>
            </a:lvl8pPr>
            <a:lvl9pPr indent="-317500" lvl="8" marL="4114800" algn="l">
              <a:lnSpc>
                <a:spcPct val="115000"/>
              </a:lnSpc>
              <a:spcBef>
                <a:spcPts val="1600"/>
              </a:spcBef>
              <a:spcAft>
                <a:spcPts val="1600"/>
              </a:spcAft>
              <a:buSzPts val="1400"/>
              <a:buChar char="■"/>
              <a:defRPr/>
            </a:lvl9pPr>
          </a:lstStyle>
          <a:p/>
        </p:txBody>
      </p:sp>
      <p:sp>
        <p:nvSpPr>
          <p:cNvPr id="78" name="Google Shape;78;p19"/>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9" name="Shape 79"/>
        <p:cNvGrpSpPr/>
        <p:nvPr/>
      </p:nvGrpSpPr>
      <p:grpSpPr>
        <a:xfrm>
          <a:off x="0" y="0"/>
          <a:ext cx="0" cy="0"/>
          <a:chOff x="0" y="0"/>
          <a:chExt cx="0" cy="0"/>
        </a:xfrm>
      </p:grpSpPr>
      <p:sp>
        <p:nvSpPr>
          <p:cNvPr id="80" name="Google Shape;80;p20"/>
          <p:cNvSpPr txBox="1"/>
          <p:nvPr>
            <p:ph idx="1" type="body"/>
          </p:nvPr>
        </p:nvSpPr>
        <p:spPr>
          <a:xfrm>
            <a:off x="311700" y="4230575"/>
            <a:ext cx="5998800" cy="605100"/>
          </a:xfrm>
          <a:prstGeom prst="rect">
            <a:avLst/>
          </a:prstGeom>
          <a:noFill/>
          <a:ln>
            <a:noFill/>
          </a:ln>
        </p:spPr>
        <p:txBody>
          <a:bodyPr anchorCtr="0" anchor="ctr" bIns="91425" lIns="91425" spcFirstLastPara="1" rIns="91425" wrap="square" tIns="91425">
            <a:noAutofit/>
          </a:bodyPr>
          <a:lstStyle>
            <a:lvl1pPr indent="-228600" lvl="0" marL="457200" algn="l">
              <a:lnSpc>
                <a:spcPct val="100000"/>
              </a:lnSpc>
              <a:spcBef>
                <a:spcPts val="0"/>
              </a:spcBef>
              <a:spcAft>
                <a:spcPts val="0"/>
              </a:spcAft>
              <a:buSzPts val="1800"/>
              <a:buNone/>
              <a:defRPr/>
            </a:lvl1pPr>
          </a:lstStyle>
          <a:p/>
        </p:txBody>
      </p:sp>
      <p:sp>
        <p:nvSpPr>
          <p:cNvPr id="81" name="Google Shape;81;p20"/>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2" name="Shape 82"/>
        <p:cNvGrpSpPr/>
        <p:nvPr/>
      </p:nvGrpSpPr>
      <p:grpSpPr>
        <a:xfrm>
          <a:off x="0" y="0"/>
          <a:ext cx="0" cy="0"/>
          <a:chOff x="0" y="0"/>
          <a:chExt cx="0" cy="0"/>
        </a:xfrm>
      </p:grpSpPr>
      <p:sp>
        <p:nvSpPr>
          <p:cNvPr id="83" name="Google Shape;83;p21"/>
          <p:cNvSpPr txBox="1"/>
          <p:nvPr>
            <p:ph hasCustomPrompt="1" type="title"/>
          </p:nvPr>
        </p:nvSpPr>
        <p:spPr>
          <a:xfrm>
            <a:off x="311700" y="1106125"/>
            <a:ext cx="8520600" cy="1963500"/>
          </a:xfrm>
          <a:prstGeom prst="rect">
            <a:avLst/>
          </a:prstGeom>
          <a:noFill/>
          <a:ln>
            <a:noFill/>
          </a:ln>
        </p:spPr>
        <p:txBody>
          <a:bodyPr anchorCtr="0" anchor="b" bIns="91425" lIns="91425" spcFirstLastPara="1" rIns="91425" wrap="square" tIns="91425">
            <a:noAutofit/>
          </a:bodyPr>
          <a:lstStyle>
            <a:lvl1pPr lvl="0" algn="ctr">
              <a:lnSpc>
                <a:spcPct val="100000"/>
              </a:lnSpc>
              <a:spcBef>
                <a:spcPts val="0"/>
              </a:spcBef>
              <a:spcAft>
                <a:spcPts val="0"/>
              </a:spcAft>
              <a:buSzPts val="12000"/>
              <a:buNone/>
              <a:defRPr sz="12000"/>
            </a:lvl1pPr>
            <a:lvl2pPr lvl="1" algn="ctr">
              <a:lnSpc>
                <a:spcPct val="100000"/>
              </a:lnSpc>
              <a:spcBef>
                <a:spcPts val="0"/>
              </a:spcBef>
              <a:spcAft>
                <a:spcPts val="0"/>
              </a:spcAft>
              <a:buSzPts val="12000"/>
              <a:buNone/>
              <a:defRPr sz="12000"/>
            </a:lvl2pPr>
            <a:lvl3pPr lvl="2" algn="ctr">
              <a:lnSpc>
                <a:spcPct val="100000"/>
              </a:lnSpc>
              <a:spcBef>
                <a:spcPts val="0"/>
              </a:spcBef>
              <a:spcAft>
                <a:spcPts val="0"/>
              </a:spcAft>
              <a:buSzPts val="12000"/>
              <a:buNone/>
              <a:defRPr sz="12000"/>
            </a:lvl3pPr>
            <a:lvl4pPr lvl="3" algn="ctr">
              <a:lnSpc>
                <a:spcPct val="100000"/>
              </a:lnSpc>
              <a:spcBef>
                <a:spcPts val="0"/>
              </a:spcBef>
              <a:spcAft>
                <a:spcPts val="0"/>
              </a:spcAft>
              <a:buSzPts val="12000"/>
              <a:buNone/>
              <a:defRPr sz="12000"/>
            </a:lvl4pPr>
            <a:lvl5pPr lvl="4" algn="ctr">
              <a:lnSpc>
                <a:spcPct val="100000"/>
              </a:lnSpc>
              <a:spcBef>
                <a:spcPts val="0"/>
              </a:spcBef>
              <a:spcAft>
                <a:spcPts val="0"/>
              </a:spcAft>
              <a:buSzPts val="12000"/>
              <a:buNone/>
              <a:defRPr sz="12000"/>
            </a:lvl5pPr>
            <a:lvl6pPr lvl="5" algn="ctr">
              <a:lnSpc>
                <a:spcPct val="100000"/>
              </a:lnSpc>
              <a:spcBef>
                <a:spcPts val="0"/>
              </a:spcBef>
              <a:spcAft>
                <a:spcPts val="0"/>
              </a:spcAft>
              <a:buSzPts val="12000"/>
              <a:buNone/>
              <a:defRPr sz="12000"/>
            </a:lvl6pPr>
            <a:lvl7pPr lvl="6" algn="ctr">
              <a:lnSpc>
                <a:spcPct val="100000"/>
              </a:lnSpc>
              <a:spcBef>
                <a:spcPts val="0"/>
              </a:spcBef>
              <a:spcAft>
                <a:spcPts val="0"/>
              </a:spcAft>
              <a:buSzPts val="12000"/>
              <a:buNone/>
              <a:defRPr sz="12000"/>
            </a:lvl7pPr>
            <a:lvl8pPr lvl="7" algn="ctr">
              <a:lnSpc>
                <a:spcPct val="100000"/>
              </a:lnSpc>
              <a:spcBef>
                <a:spcPts val="0"/>
              </a:spcBef>
              <a:spcAft>
                <a:spcPts val="0"/>
              </a:spcAft>
              <a:buSzPts val="12000"/>
              <a:buNone/>
              <a:defRPr sz="12000"/>
            </a:lvl8pPr>
            <a:lvl9pPr lvl="8" algn="ctr">
              <a:lnSpc>
                <a:spcPct val="100000"/>
              </a:lnSpc>
              <a:spcBef>
                <a:spcPts val="0"/>
              </a:spcBef>
              <a:spcAft>
                <a:spcPts val="0"/>
              </a:spcAft>
              <a:buSzPts val="12000"/>
              <a:buNone/>
              <a:defRPr sz="12000"/>
            </a:lvl9pPr>
          </a:lstStyle>
          <a:p>
            <a:r>
              <a:t>xx%</a:t>
            </a:r>
          </a:p>
        </p:txBody>
      </p:sp>
      <p:sp>
        <p:nvSpPr>
          <p:cNvPr id="84" name="Google Shape;84;p21"/>
          <p:cNvSpPr txBox="1"/>
          <p:nvPr>
            <p:ph idx="1" type="body"/>
          </p:nvPr>
        </p:nvSpPr>
        <p:spPr>
          <a:xfrm>
            <a:off x="311700" y="3152225"/>
            <a:ext cx="8520600" cy="1300800"/>
          </a:xfrm>
          <a:prstGeom prst="rect">
            <a:avLst/>
          </a:prstGeom>
          <a:noFill/>
          <a:ln>
            <a:noFill/>
          </a:ln>
        </p:spPr>
        <p:txBody>
          <a:bodyPr anchorCtr="0" anchor="t" bIns="91425" lIns="91425" spcFirstLastPara="1" rIns="91425" wrap="square" tIns="91425">
            <a:noAutofit/>
          </a:bodyPr>
          <a:lstStyle>
            <a:lvl1pPr indent="-342900" lvl="0" marL="457200" algn="ctr">
              <a:lnSpc>
                <a:spcPct val="115000"/>
              </a:lnSpc>
              <a:spcBef>
                <a:spcPts val="0"/>
              </a:spcBef>
              <a:spcAft>
                <a:spcPts val="0"/>
              </a:spcAft>
              <a:buSzPts val="1800"/>
              <a:buChar char="●"/>
              <a:defRPr/>
            </a:lvl1pPr>
            <a:lvl2pPr indent="-317500" lvl="1" marL="914400" algn="ctr">
              <a:lnSpc>
                <a:spcPct val="115000"/>
              </a:lnSpc>
              <a:spcBef>
                <a:spcPts val="1600"/>
              </a:spcBef>
              <a:spcAft>
                <a:spcPts val="0"/>
              </a:spcAft>
              <a:buSzPts val="1400"/>
              <a:buChar char="○"/>
              <a:defRPr/>
            </a:lvl2pPr>
            <a:lvl3pPr indent="-317500" lvl="2" marL="1371600" algn="ctr">
              <a:lnSpc>
                <a:spcPct val="115000"/>
              </a:lnSpc>
              <a:spcBef>
                <a:spcPts val="1600"/>
              </a:spcBef>
              <a:spcAft>
                <a:spcPts val="0"/>
              </a:spcAft>
              <a:buSzPts val="1400"/>
              <a:buChar char="■"/>
              <a:defRPr/>
            </a:lvl3pPr>
            <a:lvl4pPr indent="-317500" lvl="3" marL="1828800" algn="ctr">
              <a:lnSpc>
                <a:spcPct val="115000"/>
              </a:lnSpc>
              <a:spcBef>
                <a:spcPts val="1600"/>
              </a:spcBef>
              <a:spcAft>
                <a:spcPts val="0"/>
              </a:spcAft>
              <a:buSzPts val="1400"/>
              <a:buChar char="●"/>
              <a:defRPr/>
            </a:lvl4pPr>
            <a:lvl5pPr indent="-317500" lvl="4" marL="2286000" algn="ctr">
              <a:lnSpc>
                <a:spcPct val="115000"/>
              </a:lnSpc>
              <a:spcBef>
                <a:spcPts val="1600"/>
              </a:spcBef>
              <a:spcAft>
                <a:spcPts val="0"/>
              </a:spcAft>
              <a:buSzPts val="1400"/>
              <a:buChar char="○"/>
              <a:defRPr/>
            </a:lvl5pPr>
            <a:lvl6pPr indent="-317500" lvl="5" marL="2743200" algn="ctr">
              <a:lnSpc>
                <a:spcPct val="115000"/>
              </a:lnSpc>
              <a:spcBef>
                <a:spcPts val="1600"/>
              </a:spcBef>
              <a:spcAft>
                <a:spcPts val="0"/>
              </a:spcAft>
              <a:buSzPts val="1400"/>
              <a:buChar char="■"/>
              <a:defRPr/>
            </a:lvl6pPr>
            <a:lvl7pPr indent="-317500" lvl="6" marL="3200400" algn="ctr">
              <a:lnSpc>
                <a:spcPct val="115000"/>
              </a:lnSpc>
              <a:spcBef>
                <a:spcPts val="1600"/>
              </a:spcBef>
              <a:spcAft>
                <a:spcPts val="0"/>
              </a:spcAft>
              <a:buSzPts val="1400"/>
              <a:buChar char="●"/>
              <a:defRPr/>
            </a:lvl7pPr>
            <a:lvl8pPr indent="-317500" lvl="7" marL="3657600" algn="ctr">
              <a:lnSpc>
                <a:spcPct val="115000"/>
              </a:lnSpc>
              <a:spcBef>
                <a:spcPts val="1600"/>
              </a:spcBef>
              <a:spcAft>
                <a:spcPts val="0"/>
              </a:spcAft>
              <a:buSzPts val="1400"/>
              <a:buChar char="○"/>
              <a:defRPr/>
            </a:lvl8pPr>
            <a:lvl9pPr indent="-317500" lvl="8" marL="4114800" algn="ctr">
              <a:lnSpc>
                <a:spcPct val="115000"/>
              </a:lnSpc>
              <a:spcBef>
                <a:spcPts val="1600"/>
              </a:spcBef>
              <a:spcAft>
                <a:spcPts val="160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6" name="Shape 86"/>
        <p:cNvGrpSpPr/>
        <p:nvPr/>
      </p:nvGrpSpPr>
      <p:grpSpPr>
        <a:xfrm>
          <a:off x="0" y="0"/>
          <a:ext cx="0" cy="0"/>
          <a:chOff x="0" y="0"/>
          <a:chExt cx="0" cy="0"/>
        </a:xfrm>
      </p:grpSpPr>
      <p:sp>
        <p:nvSpPr>
          <p:cNvPr id="87" name="Google Shape;87;p22"/>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p:cSld name="Two Content">
    <p:spTree>
      <p:nvGrpSpPr>
        <p:cNvPr id="88" name="Shape 88"/>
        <p:cNvGrpSpPr/>
        <p:nvPr/>
      </p:nvGrpSpPr>
      <p:grpSpPr>
        <a:xfrm>
          <a:off x="0" y="0"/>
          <a:ext cx="0" cy="0"/>
          <a:chOff x="0" y="0"/>
          <a:chExt cx="0" cy="0"/>
        </a:xfrm>
      </p:grpSpPr>
      <p:sp>
        <p:nvSpPr>
          <p:cNvPr id="89" name="Google Shape;89;p23"/>
          <p:cNvSpPr txBox="1"/>
          <p:nvPr>
            <p:ph type="title"/>
          </p:nvPr>
        </p:nvSpPr>
        <p:spPr>
          <a:xfrm>
            <a:off x="457201" y="211322"/>
            <a:ext cx="7464300" cy="857400"/>
          </a:xfrm>
          <a:prstGeom prst="rect">
            <a:avLst/>
          </a:prstGeom>
          <a:noFill/>
          <a:ln>
            <a:noFill/>
          </a:ln>
        </p:spPr>
        <p:txBody>
          <a:bodyPr anchorCtr="0" anchor="ctr" bIns="45700" lIns="91425" spcFirstLastPara="1" rIns="91425" wrap="square" tIns="45700">
            <a:noAutofit/>
          </a:bodyPr>
          <a:lstStyle>
            <a:lvl1pPr lvl="0" algn="l">
              <a:lnSpc>
                <a:spcPct val="100000"/>
              </a:lnSpc>
              <a:spcBef>
                <a:spcPts val="0"/>
              </a:spcBef>
              <a:spcAft>
                <a:spcPts val="0"/>
              </a:spcAft>
              <a:buClr>
                <a:srgbClr val="C28220"/>
              </a:buClr>
              <a:buSzPts val="3000"/>
              <a:buFont typeface="Georgia"/>
              <a:buNone/>
              <a:defRPr sz="3000"/>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p:txBody>
      </p:sp>
      <p:sp>
        <p:nvSpPr>
          <p:cNvPr id="90" name="Google Shape;90;p23"/>
          <p:cNvSpPr txBox="1"/>
          <p:nvPr>
            <p:ph idx="1" type="body"/>
          </p:nvPr>
        </p:nvSpPr>
        <p:spPr>
          <a:xfrm>
            <a:off x="457201" y="1378333"/>
            <a:ext cx="3717900" cy="2783400"/>
          </a:xfrm>
          <a:prstGeom prst="rect">
            <a:avLst/>
          </a:prstGeom>
          <a:noFill/>
          <a:ln>
            <a:noFill/>
          </a:ln>
        </p:spPr>
        <p:txBody>
          <a:bodyPr anchorCtr="0" anchor="t" bIns="45700" lIns="91425" spcFirstLastPara="1" rIns="91425" wrap="square" tIns="45700">
            <a:noAutofit/>
          </a:bodyPr>
          <a:lstStyle>
            <a:lvl1pPr indent="-317500" lvl="0" marL="457200" algn="l">
              <a:lnSpc>
                <a:spcPct val="115000"/>
              </a:lnSpc>
              <a:spcBef>
                <a:spcPts val="440"/>
              </a:spcBef>
              <a:spcAft>
                <a:spcPts val="0"/>
              </a:spcAft>
              <a:buClr>
                <a:srgbClr val="2D637F"/>
              </a:buClr>
              <a:buSzPts val="1400"/>
              <a:buChar char="●"/>
              <a:defRPr sz="1400"/>
            </a:lvl1pPr>
            <a:lvl2pPr indent="-317500" lvl="1" marL="914400" algn="l">
              <a:lnSpc>
                <a:spcPct val="115000"/>
              </a:lnSpc>
              <a:spcBef>
                <a:spcPts val="1600"/>
              </a:spcBef>
              <a:spcAft>
                <a:spcPts val="0"/>
              </a:spcAft>
              <a:buClr>
                <a:srgbClr val="2D637F"/>
              </a:buClr>
              <a:buSzPts val="1400"/>
              <a:buChar char="○"/>
              <a:defRPr sz="1400"/>
            </a:lvl2pPr>
            <a:lvl3pPr indent="-317500" lvl="2" marL="1371600" algn="l">
              <a:lnSpc>
                <a:spcPct val="115000"/>
              </a:lnSpc>
              <a:spcBef>
                <a:spcPts val="1600"/>
              </a:spcBef>
              <a:spcAft>
                <a:spcPts val="0"/>
              </a:spcAft>
              <a:buClr>
                <a:srgbClr val="2D637F"/>
              </a:buClr>
              <a:buSzPts val="1400"/>
              <a:buChar char="■"/>
              <a:defRPr sz="1400"/>
            </a:lvl3pPr>
            <a:lvl4pPr indent="-317500" lvl="3" marL="1828800" algn="l">
              <a:lnSpc>
                <a:spcPct val="115000"/>
              </a:lnSpc>
              <a:spcBef>
                <a:spcPts val="1600"/>
              </a:spcBef>
              <a:spcAft>
                <a:spcPts val="0"/>
              </a:spcAft>
              <a:buClr>
                <a:srgbClr val="2D637F"/>
              </a:buClr>
              <a:buSzPts val="1400"/>
              <a:buChar char="●"/>
              <a:defRPr sz="1400"/>
            </a:lvl4pPr>
            <a:lvl5pPr indent="-317500" lvl="4" marL="2286000" algn="l">
              <a:lnSpc>
                <a:spcPct val="115000"/>
              </a:lnSpc>
              <a:spcBef>
                <a:spcPts val="1600"/>
              </a:spcBef>
              <a:spcAft>
                <a:spcPts val="0"/>
              </a:spcAft>
              <a:buClr>
                <a:srgbClr val="2D637F"/>
              </a:buClr>
              <a:buSzPts val="1400"/>
              <a:buChar char="○"/>
              <a:defRPr/>
            </a:lvl5pPr>
            <a:lvl6pPr indent="-317500" lvl="5" marL="2743200" algn="l">
              <a:lnSpc>
                <a:spcPct val="115000"/>
              </a:lnSpc>
              <a:spcBef>
                <a:spcPts val="1600"/>
              </a:spcBef>
              <a:spcAft>
                <a:spcPts val="0"/>
              </a:spcAft>
              <a:buClr>
                <a:schemeClr val="dk1"/>
              </a:buClr>
              <a:buSzPts val="1400"/>
              <a:buChar char="■"/>
              <a:defRPr sz="1400"/>
            </a:lvl6pPr>
            <a:lvl7pPr indent="-317500" lvl="6" marL="3200400" algn="l">
              <a:lnSpc>
                <a:spcPct val="115000"/>
              </a:lnSpc>
              <a:spcBef>
                <a:spcPts val="1600"/>
              </a:spcBef>
              <a:spcAft>
                <a:spcPts val="0"/>
              </a:spcAft>
              <a:buClr>
                <a:schemeClr val="dk1"/>
              </a:buClr>
              <a:buSzPts val="1400"/>
              <a:buChar char="●"/>
              <a:defRPr sz="1400"/>
            </a:lvl7pPr>
            <a:lvl8pPr indent="-317500" lvl="7" marL="3657600" algn="l">
              <a:lnSpc>
                <a:spcPct val="115000"/>
              </a:lnSpc>
              <a:spcBef>
                <a:spcPts val="1600"/>
              </a:spcBef>
              <a:spcAft>
                <a:spcPts val="0"/>
              </a:spcAft>
              <a:buClr>
                <a:schemeClr val="dk1"/>
              </a:buClr>
              <a:buSzPts val="1400"/>
              <a:buChar char="○"/>
              <a:defRPr sz="1400"/>
            </a:lvl8pPr>
            <a:lvl9pPr indent="-317500" lvl="8" marL="4114800" algn="l">
              <a:lnSpc>
                <a:spcPct val="115000"/>
              </a:lnSpc>
              <a:spcBef>
                <a:spcPts val="1600"/>
              </a:spcBef>
              <a:spcAft>
                <a:spcPts val="1600"/>
              </a:spcAft>
              <a:buClr>
                <a:schemeClr val="dk1"/>
              </a:buClr>
              <a:buSzPts val="1400"/>
              <a:buChar char="■"/>
              <a:defRPr sz="1400"/>
            </a:lvl9pPr>
          </a:lstStyle>
          <a:p/>
        </p:txBody>
      </p:sp>
      <p:sp>
        <p:nvSpPr>
          <p:cNvPr id="91" name="Google Shape;91;p23"/>
          <p:cNvSpPr txBox="1"/>
          <p:nvPr>
            <p:ph idx="2" type="body"/>
          </p:nvPr>
        </p:nvSpPr>
        <p:spPr>
          <a:xfrm>
            <a:off x="4175125" y="1378333"/>
            <a:ext cx="3746400" cy="2783400"/>
          </a:xfrm>
          <a:prstGeom prst="rect">
            <a:avLst/>
          </a:prstGeom>
          <a:noFill/>
          <a:ln>
            <a:noFill/>
          </a:ln>
        </p:spPr>
        <p:txBody>
          <a:bodyPr anchorCtr="0" anchor="t" bIns="45700" lIns="91425" spcFirstLastPara="1" rIns="91425" wrap="square" tIns="45700">
            <a:noAutofit/>
          </a:bodyPr>
          <a:lstStyle>
            <a:lvl1pPr indent="-317500" lvl="0" marL="457200" algn="l">
              <a:lnSpc>
                <a:spcPct val="115000"/>
              </a:lnSpc>
              <a:spcBef>
                <a:spcPts val="440"/>
              </a:spcBef>
              <a:spcAft>
                <a:spcPts val="0"/>
              </a:spcAft>
              <a:buClr>
                <a:srgbClr val="2D637F"/>
              </a:buClr>
              <a:buSzPts val="1400"/>
              <a:buChar char="●"/>
              <a:defRPr sz="1400">
                <a:solidFill>
                  <a:srgbClr val="2D637F"/>
                </a:solidFill>
              </a:defRPr>
            </a:lvl1pPr>
            <a:lvl2pPr indent="-317500" lvl="1" marL="914400" algn="l">
              <a:lnSpc>
                <a:spcPct val="115000"/>
              </a:lnSpc>
              <a:spcBef>
                <a:spcPts val="1600"/>
              </a:spcBef>
              <a:spcAft>
                <a:spcPts val="0"/>
              </a:spcAft>
              <a:buClr>
                <a:srgbClr val="2D637F"/>
              </a:buClr>
              <a:buSzPts val="1400"/>
              <a:buChar char="○"/>
              <a:defRPr sz="1400">
                <a:solidFill>
                  <a:srgbClr val="2D637F"/>
                </a:solidFill>
              </a:defRPr>
            </a:lvl2pPr>
            <a:lvl3pPr indent="-317500" lvl="2" marL="1371600" algn="l">
              <a:lnSpc>
                <a:spcPct val="115000"/>
              </a:lnSpc>
              <a:spcBef>
                <a:spcPts val="1600"/>
              </a:spcBef>
              <a:spcAft>
                <a:spcPts val="0"/>
              </a:spcAft>
              <a:buClr>
                <a:srgbClr val="2D637F"/>
              </a:buClr>
              <a:buSzPts val="1400"/>
              <a:buChar char="■"/>
              <a:defRPr sz="1400">
                <a:solidFill>
                  <a:srgbClr val="2D637F"/>
                </a:solidFill>
              </a:defRPr>
            </a:lvl3pPr>
            <a:lvl4pPr indent="-317500" lvl="3" marL="1828800" algn="l">
              <a:lnSpc>
                <a:spcPct val="115000"/>
              </a:lnSpc>
              <a:spcBef>
                <a:spcPts val="1600"/>
              </a:spcBef>
              <a:spcAft>
                <a:spcPts val="0"/>
              </a:spcAft>
              <a:buClr>
                <a:srgbClr val="2D637F"/>
              </a:buClr>
              <a:buSzPts val="1400"/>
              <a:buChar char="●"/>
              <a:defRPr sz="1400">
                <a:solidFill>
                  <a:srgbClr val="2D637F"/>
                </a:solidFill>
              </a:defRPr>
            </a:lvl4pPr>
            <a:lvl5pPr indent="-317500" lvl="4" marL="2286000" algn="l">
              <a:lnSpc>
                <a:spcPct val="115000"/>
              </a:lnSpc>
              <a:spcBef>
                <a:spcPts val="1600"/>
              </a:spcBef>
              <a:spcAft>
                <a:spcPts val="0"/>
              </a:spcAft>
              <a:buClr>
                <a:srgbClr val="2D637F"/>
              </a:buClr>
              <a:buSzPts val="1400"/>
              <a:buChar char="○"/>
              <a:defRPr>
                <a:solidFill>
                  <a:srgbClr val="2D637F"/>
                </a:solidFill>
              </a:defRPr>
            </a:lvl5pPr>
            <a:lvl6pPr indent="-317500" lvl="5" marL="2743200" algn="l">
              <a:lnSpc>
                <a:spcPct val="115000"/>
              </a:lnSpc>
              <a:spcBef>
                <a:spcPts val="1600"/>
              </a:spcBef>
              <a:spcAft>
                <a:spcPts val="0"/>
              </a:spcAft>
              <a:buClr>
                <a:schemeClr val="dk1"/>
              </a:buClr>
              <a:buSzPts val="1400"/>
              <a:buChar char="■"/>
              <a:defRPr sz="1400"/>
            </a:lvl6pPr>
            <a:lvl7pPr indent="-317500" lvl="6" marL="3200400" algn="l">
              <a:lnSpc>
                <a:spcPct val="115000"/>
              </a:lnSpc>
              <a:spcBef>
                <a:spcPts val="1600"/>
              </a:spcBef>
              <a:spcAft>
                <a:spcPts val="0"/>
              </a:spcAft>
              <a:buClr>
                <a:schemeClr val="dk1"/>
              </a:buClr>
              <a:buSzPts val="1400"/>
              <a:buChar char="●"/>
              <a:defRPr sz="1400"/>
            </a:lvl7pPr>
            <a:lvl8pPr indent="-317500" lvl="7" marL="3657600" algn="l">
              <a:lnSpc>
                <a:spcPct val="115000"/>
              </a:lnSpc>
              <a:spcBef>
                <a:spcPts val="1600"/>
              </a:spcBef>
              <a:spcAft>
                <a:spcPts val="0"/>
              </a:spcAft>
              <a:buClr>
                <a:schemeClr val="dk1"/>
              </a:buClr>
              <a:buSzPts val="1400"/>
              <a:buChar char="○"/>
              <a:defRPr sz="1400"/>
            </a:lvl8pPr>
            <a:lvl9pPr indent="-317500" lvl="8" marL="4114800" algn="l">
              <a:lnSpc>
                <a:spcPct val="115000"/>
              </a:lnSpc>
              <a:spcBef>
                <a:spcPts val="1600"/>
              </a:spcBef>
              <a:spcAft>
                <a:spcPts val="1600"/>
              </a:spcAft>
              <a:buClr>
                <a:schemeClr val="dk1"/>
              </a:buClr>
              <a:buSzPts val="1400"/>
              <a:buChar char="■"/>
              <a:defRPr sz="1400"/>
            </a:lvl9pPr>
          </a:lstStyle>
          <a:p/>
        </p:txBody>
      </p:sp>
      <p:sp>
        <p:nvSpPr>
          <p:cNvPr id="92" name="Google Shape;92;p23"/>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image" Target="../media/image8.jp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11" Type="http://schemas.openxmlformats.org/officeDocument/2006/relationships/slideLayout" Target="../slideLayouts/slideLayout21.xml"/><Relationship Id="rId10" Type="http://schemas.openxmlformats.org/officeDocument/2006/relationships/slideLayout" Target="../slideLayouts/slideLayout20.xml"/><Relationship Id="rId12" Type="http://schemas.openxmlformats.org/officeDocument/2006/relationships/theme" Target="../theme/theme2.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lvl1pPr lvl="0" marR="0" rtl="0" algn="l">
              <a:lnSpc>
                <a:spcPct val="100000"/>
              </a:lnSpc>
              <a:spcBef>
                <a:spcPts val="0"/>
              </a:spcBef>
              <a:spcAft>
                <a:spcPts val="0"/>
              </a:spcAft>
              <a:buClr>
                <a:schemeClr val="dk1"/>
              </a:buClr>
              <a:buSzPts val="2800"/>
              <a:buFont typeface="Georgia"/>
              <a:buNone/>
              <a:defRPr b="0" i="0" sz="2800" u="none" cap="none" strike="noStrike">
                <a:solidFill>
                  <a:schemeClr val="dk1"/>
                </a:solidFill>
                <a:latin typeface="Georgia"/>
                <a:ea typeface="Georgia"/>
                <a:cs typeface="Georgia"/>
                <a:sym typeface="Georgia"/>
              </a:defRPr>
            </a:lvl1pPr>
            <a:lvl2pPr lvl="1" marR="0" rtl="0" algn="l">
              <a:lnSpc>
                <a:spcPct val="100000"/>
              </a:lnSpc>
              <a:spcBef>
                <a:spcPts val="0"/>
              </a:spcBef>
              <a:spcAft>
                <a:spcPts val="0"/>
              </a:spcAft>
              <a:buClr>
                <a:schemeClr val="dk1"/>
              </a:buClr>
              <a:buSzPts val="2800"/>
              <a:buFont typeface="Georgia"/>
              <a:buNone/>
              <a:defRPr b="0" i="0" sz="2800" u="none" cap="none" strike="noStrike">
                <a:solidFill>
                  <a:schemeClr val="dk1"/>
                </a:solidFill>
                <a:latin typeface="Georgia"/>
                <a:ea typeface="Georgia"/>
                <a:cs typeface="Georgia"/>
                <a:sym typeface="Georgia"/>
              </a:defRPr>
            </a:lvl2pPr>
            <a:lvl3pPr lvl="2" marR="0" rtl="0" algn="l">
              <a:lnSpc>
                <a:spcPct val="100000"/>
              </a:lnSpc>
              <a:spcBef>
                <a:spcPts val="0"/>
              </a:spcBef>
              <a:spcAft>
                <a:spcPts val="0"/>
              </a:spcAft>
              <a:buClr>
                <a:schemeClr val="dk1"/>
              </a:buClr>
              <a:buSzPts val="2800"/>
              <a:buFont typeface="Georgia"/>
              <a:buNone/>
              <a:defRPr b="0" i="0" sz="2800" u="none" cap="none" strike="noStrike">
                <a:solidFill>
                  <a:schemeClr val="dk1"/>
                </a:solidFill>
                <a:latin typeface="Georgia"/>
                <a:ea typeface="Georgia"/>
                <a:cs typeface="Georgia"/>
                <a:sym typeface="Georgia"/>
              </a:defRPr>
            </a:lvl3pPr>
            <a:lvl4pPr lvl="3" marR="0" rtl="0" algn="l">
              <a:lnSpc>
                <a:spcPct val="100000"/>
              </a:lnSpc>
              <a:spcBef>
                <a:spcPts val="0"/>
              </a:spcBef>
              <a:spcAft>
                <a:spcPts val="0"/>
              </a:spcAft>
              <a:buClr>
                <a:schemeClr val="dk1"/>
              </a:buClr>
              <a:buSzPts val="2800"/>
              <a:buFont typeface="Georgia"/>
              <a:buNone/>
              <a:defRPr b="0" i="0" sz="2800" u="none" cap="none" strike="noStrike">
                <a:solidFill>
                  <a:schemeClr val="dk1"/>
                </a:solidFill>
                <a:latin typeface="Georgia"/>
                <a:ea typeface="Georgia"/>
                <a:cs typeface="Georgia"/>
                <a:sym typeface="Georgia"/>
              </a:defRPr>
            </a:lvl4pPr>
            <a:lvl5pPr lvl="4" marR="0" rtl="0" algn="l">
              <a:lnSpc>
                <a:spcPct val="100000"/>
              </a:lnSpc>
              <a:spcBef>
                <a:spcPts val="0"/>
              </a:spcBef>
              <a:spcAft>
                <a:spcPts val="0"/>
              </a:spcAft>
              <a:buClr>
                <a:schemeClr val="dk1"/>
              </a:buClr>
              <a:buSzPts val="2800"/>
              <a:buFont typeface="Georgia"/>
              <a:buNone/>
              <a:defRPr b="0" i="0" sz="2800" u="none" cap="none" strike="noStrike">
                <a:solidFill>
                  <a:schemeClr val="dk1"/>
                </a:solidFill>
                <a:latin typeface="Georgia"/>
                <a:ea typeface="Georgia"/>
                <a:cs typeface="Georgia"/>
                <a:sym typeface="Georgia"/>
              </a:defRPr>
            </a:lvl5pPr>
            <a:lvl6pPr lvl="5" marR="0" rtl="0" algn="l">
              <a:lnSpc>
                <a:spcPct val="100000"/>
              </a:lnSpc>
              <a:spcBef>
                <a:spcPts val="0"/>
              </a:spcBef>
              <a:spcAft>
                <a:spcPts val="0"/>
              </a:spcAft>
              <a:buClr>
                <a:schemeClr val="dk1"/>
              </a:buClr>
              <a:buSzPts val="2800"/>
              <a:buFont typeface="Georgia"/>
              <a:buNone/>
              <a:defRPr b="0" i="0" sz="2800" u="none" cap="none" strike="noStrike">
                <a:solidFill>
                  <a:schemeClr val="dk1"/>
                </a:solidFill>
                <a:latin typeface="Georgia"/>
                <a:ea typeface="Georgia"/>
                <a:cs typeface="Georgia"/>
                <a:sym typeface="Georgia"/>
              </a:defRPr>
            </a:lvl6pPr>
            <a:lvl7pPr lvl="6" marR="0" rtl="0" algn="l">
              <a:lnSpc>
                <a:spcPct val="100000"/>
              </a:lnSpc>
              <a:spcBef>
                <a:spcPts val="0"/>
              </a:spcBef>
              <a:spcAft>
                <a:spcPts val="0"/>
              </a:spcAft>
              <a:buClr>
                <a:schemeClr val="dk1"/>
              </a:buClr>
              <a:buSzPts val="2800"/>
              <a:buFont typeface="Georgia"/>
              <a:buNone/>
              <a:defRPr b="0" i="0" sz="2800" u="none" cap="none" strike="noStrike">
                <a:solidFill>
                  <a:schemeClr val="dk1"/>
                </a:solidFill>
                <a:latin typeface="Georgia"/>
                <a:ea typeface="Georgia"/>
                <a:cs typeface="Georgia"/>
                <a:sym typeface="Georgia"/>
              </a:defRPr>
            </a:lvl7pPr>
            <a:lvl8pPr lvl="7" marR="0" rtl="0" algn="l">
              <a:lnSpc>
                <a:spcPct val="100000"/>
              </a:lnSpc>
              <a:spcBef>
                <a:spcPts val="0"/>
              </a:spcBef>
              <a:spcAft>
                <a:spcPts val="0"/>
              </a:spcAft>
              <a:buClr>
                <a:schemeClr val="dk1"/>
              </a:buClr>
              <a:buSzPts val="2800"/>
              <a:buFont typeface="Georgia"/>
              <a:buNone/>
              <a:defRPr b="0" i="0" sz="2800" u="none" cap="none" strike="noStrike">
                <a:solidFill>
                  <a:schemeClr val="dk1"/>
                </a:solidFill>
                <a:latin typeface="Georgia"/>
                <a:ea typeface="Georgia"/>
                <a:cs typeface="Georgia"/>
                <a:sym typeface="Georgia"/>
              </a:defRPr>
            </a:lvl8pPr>
            <a:lvl9pPr lvl="8" marR="0" rtl="0" algn="l">
              <a:lnSpc>
                <a:spcPct val="100000"/>
              </a:lnSpc>
              <a:spcBef>
                <a:spcPts val="0"/>
              </a:spcBef>
              <a:spcAft>
                <a:spcPts val="0"/>
              </a:spcAft>
              <a:buClr>
                <a:schemeClr val="dk1"/>
              </a:buClr>
              <a:buSzPts val="2800"/>
              <a:buFont typeface="Georgia"/>
              <a:buNone/>
              <a:defRPr b="0" i="0" sz="2800" u="none" cap="none" strike="noStrike">
                <a:solidFill>
                  <a:schemeClr val="dk1"/>
                </a:solidFill>
                <a:latin typeface="Georgia"/>
                <a:ea typeface="Georgia"/>
                <a:cs typeface="Georgia"/>
                <a:sym typeface="Georgia"/>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marR="0" rtl="0" algn="l">
              <a:lnSpc>
                <a:spcPct val="115000"/>
              </a:lnSpc>
              <a:spcBef>
                <a:spcPts val="0"/>
              </a:spcBef>
              <a:spcAft>
                <a:spcPts val="0"/>
              </a:spcAft>
              <a:buClr>
                <a:schemeClr val="dk2"/>
              </a:buClr>
              <a:buSzPts val="1800"/>
              <a:buFont typeface="Open Sans"/>
              <a:buChar char="●"/>
              <a:defRPr b="0" i="0" sz="1800" u="none" cap="none" strike="noStrike">
                <a:solidFill>
                  <a:schemeClr val="dk2"/>
                </a:solidFill>
                <a:latin typeface="Open Sans"/>
                <a:ea typeface="Open Sans"/>
                <a:cs typeface="Open Sans"/>
                <a:sym typeface="Open Sans"/>
              </a:defRPr>
            </a:lvl1pPr>
            <a:lvl2pPr indent="-317500" lvl="1" marL="9144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2pPr>
            <a:lvl3pPr indent="-317500" lvl="2" marL="13716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3pPr>
            <a:lvl4pPr indent="-317500" lvl="3" marL="18288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4pPr>
            <a:lvl5pPr indent="-317500" lvl="4" marL="22860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5pPr>
            <a:lvl6pPr indent="-317500" lvl="5" marL="27432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6pPr>
            <a:lvl7pPr indent="-317500" lvl="6" marL="32004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7pPr>
            <a:lvl8pPr indent="-317500" lvl="7" marL="3657600" marR="0" rtl="0" algn="l">
              <a:lnSpc>
                <a:spcPct val="115000"/>
              </a:lnSpc>
              <a:spcBef>
                <a:spcPts val="1600"/>
              </a:spcBef>
              <a:spcAft>
                <a:spcPts val="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8pPr>
            <a:lvl9pPr indent="-317500" lvl="8" marL="4114800" marR="0" rtl="0" algn="l">
              <a:lnSpc>
                <a:spcPct val="115000"/>
              </a:lnSpc>
              <a:spcBef>
                <a:spcPts val="1600"/>
              </a:spcBef>
              <a:spcAft>
                <a:spcPts val="1600"/>
              </a:spcAft>
              <a:buClr>
                <a:schemeClr val="dk2"/>
              </a:buClr>
              <a:buSzPts val="1400"/>
              <a:buFont typeface="Open Sans"/>
              <a:buChar char="■"/>
              <a:defRPr b="0" i="0" sz="1400" u="none" cap="none" strike="noStrike">
                <a:solidFill>
                  <a:schemeClr val="dk2"/>
                </a:solidFill>
                <a:latin typeface="Open Sans"/>
                <a:ea typeface="Open Sans"/>
                <a:cs typeface="Open Sans"/>
                <a:sym typeface="Open Sans"/>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3.png"/><Relationship Id="rId4" Type="http://schemas.openxmlformats.org/officeDocument/2006/relationships/image" Target="../media/image18.png"/><Relationship Id="rId5"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7.jpg"/><Relationship Id="rId4" Type="http://schemas.openxmlformats.org/officeDocument/2006/relationships/image" Target="../media/image3.png"/><Relationship Id="rId5" Type="http://schemas.openxmlformats.org/officeDocument/2006/relationships/image" Target="../media/image5.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comments" Target="../comments/comment1.xml"/><Relationship Id="rId4" Type="http://schemas.openxmlformats.org/officeDocument/2006/relationships/image" Target="../media/image2.png"/><Relationship Id="rId5" Type="http://schemas.openxmlformats.org/officeDocument/2006/relationships/image" Target="../media/image1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2.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24"/>
          <p:cNvSpPr txBox="1"/>
          <p:nvPr>
            <p:ph type="ctrTitle"/>
          </p:nvPr>
        </p:nvSpPr>
        <p:spPr>
          <a:xfrm>
            <a:off x="149922" y="1048000"/>
            <a:ext cx="8520600" cy="1374900"/>
          </a:xfrm>
          <a:prstGeom prst="rect">
            <a:avLst/>
          </a:prstGeom>
          <a:noFill/>
          <a:ln>
            <a:noFill/>
          </a:ln>
        </p:spPr>
        <p:txBody>
          <a:bodyPr anchorCtr="0" anchor="b" bIns="91425" lIns="91425" spcFirstLastPara="1" rIns="91425" wrap="square" tIns="91425">
            <a:noAutofit/>
          </a:bodyPr>
          <a:lstStyle/>
          <a:p>
            <a:pPr indent="0" lvl="0" marL="0" rtl="0" algn="ctr">
              <a:lnSpc>
                <a:spcPct val="100000"/>
              </a:lnSpc>
              <a:spcBef>
                <a:spcPts val="0"/>
              </a:spcBef>
              <a:spcAft>
                <a:spcPts val="0"/>
              </a:spcAft>
              <a:buSzPts val="5200"/>
              <a:buNone/>
            </a:pPr>
            <a:r>
              <a:rPr b="1" lang="en" sz="5000">
                <a:latin typeface="Times New Roman"/>
                <a:ea typeface="Times New Roman"/>
                <a:cs typeface="Times New Roman"/>
                <a:sym typeface="Times New Roman"/>
              </a:rPr>
              <a:t>TRANSFORMING </a:t>
            </a:r>
            <a:br>
              <a:rPr lang="en" sz="2800">
                <a:latin typeface="Times New Roman"/>
                <a:ea typeface="Times New Roman"/>
                <a:cs typeface="Times New Roman"/>
                <a:sym typeface="Times New Roman"/>
              </a:rPr>
            </a:br>
            <a:r>
              <a:rPr lang="en" sz="2800">
                <a:latin typeface="Times New Roman"/>
                <a:ea typeface="Times New Roman"/>
                <a:cs typeface="Times New Roman"/>
                <a:sym typeface="Times New Roman"/>
              </a:rPr>
              <a:t>Image Recognition and Classification</a:t>
            </a:r>
            <a:endParaRPr sz="4000">
              <a:latin typeface="Times New Roman"/>
              <a:ea typeface="Times New Roman"/>
              <a:cs typeface="Times New Roman"/>
              <a:sym typeface="Times New Roman"/>
            </a:endParaRPr>
          </a:p>
        </p:txBody>
      </p:sp>
      <p:sp>
        <p:nvSpPr>
          <p:cNvPr id="98" name="Google Shape;98;p24"/>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SzPts val="1000"/>
              <a:buNone/>
            </a:pPr>
            <a:fld id="{00000000-1234-1234-1234-123412341234}" type="slidenum">
              <a:rPr lang="en"/>
              <a:t>‹#›</a:t>
            </a:fld>
            <a:endParaRPr/>
          </a:p>
        </p:txBody>
      </p:sp>
      <p:sp>
        <p:nvSpPr>
          <p:cNvPr id="99" name="Google Shape;99;p24"/>
          <p:cNvSpPr txBox="1"/>
          <p:nvPr>
            <p:ph idx="1" type="subTitle"/>
          </p:nvPr>
        </p:nvSpPr>
        <p:spPr>
          <a:xfrm>
            <a:off x="58482" y="2433191"/>
            <a:ext cx="8520600" cy="1293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SzPts val="2800"/>
              <a:buNone/>
            </a:pPr>
            <a:r>
              <a:rPr lang="en" sz="1400">
                <a:latin typeface="Times New Roman"/>
                <a:ea typeface="Times New Roman"/>
                <a:cs typeface="Times New Roman"/>
                <a:sym typeface="Times New Roman"/>
              </a:rPr>
              <a:t>(Using CIFAR 100 &amp; Google Landmarks Dataset v2)</a:t>
            </a:r>
            <a:endParaRPr/>
          </a:p>
          <a:p>
            <a:pPr indent="0" lvl="0" marL="0" rtl="0" algn="ctr">
              <a:lnSpc>
                <a:spcPct val="100000"/>
              </a:lnSpc>
              <a:spcBef>
                <a:spcPts val="0"/>
              </a:spcBef>
              <a:spcAft>
                <a:spcPts val="0"/>
              </a:spcAft>
              <a:buSzPts val="2800"/>
              <a:buNone/>
            </a:pPr>
            <a:r>
              <a:rPr lang="en" sz="1400">
                <a:latin typeface="Times New Roman"/>
                <a:ea typeface="Times New Roman"/>
                <a:cs typeface="Times New Roman"/>
                <a:sym typeface="Times New Roman"/>
              </a:rPr>
              <a:t>Spring 2023 Term: W281 Computer Vision Final Project</a:t>
            </a:r>
            <a:endParaRPr/>
          </a:p>
          <a:p>
            <a:pPr indent="0" lvl="0" marL="0" rtl="0" algn="ctr">
              <a:lnSpc>
                <a:spcPct val="100000"/>
              </a:lnSpc>
              <a:spcBef>
                <a:spcPts val="0"/>
              </a:spcBef>
              <a:spcAft>
                <a:spcPts val="0"/>
              </a:spcAft>
              <a:buSzPts val="2800"/>
              <a:buNone/>
            </a:pPr>
            <a:r>
              <a:rPr lang="en" sz="1400">
                <a:latin typeface="Times New Roman"/>
                <a:ea typeface="Times New Roman"/>
                <a:cs typeface="Times New Roman"/>
                <a:sym typeface="Times New Roman"/>
              </a:rPr>
              <a:t>Waqas Ali | Pedro Melendez | Prakash Krishnan</a:t>
            </a:r>
            <a:endParaRPr/>
          </a:p>
          <a:p>
            <a:pPr indent="0" lvl="0" marL="0" rtl="0" algn="ctr">
              <a:lnSpc>
                <a:spcPct val="100000"/>
              </a:lnSpc>
              <a:spcBef>
                <a:spcPts val="0"/>
              </a:spcBef>
              <a:spcAft>
                <a:spcPts val="0"/>
              </a:spcAft>
              <a:buSzPts val="2800"/>
              <a:buNone/>
            </a:pPr>
            <a:r>
              <a:t/>
            </a:r>
            <a:endParaRPr sz="1400">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33"/>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sz="2700"/>
              <a:t>Sample Test Images and Predictions from CIFAR- 100</a:t>
            </a:r>
            <a:endParaRPr sz="2700"/>
          </a:p>
        </p:txBody>
      </p:sp>
      <p:pic>
        <p:nvPicPr>
          <p:cNvPr id="238" name="Google Shape;238;p33"/>
          <p:cNvPicPr preferRelativeResize="0"/>
          <p:nvPr/>
        </p:nvPicPr>
        <p:blipFill rotWithShape="1">
          <a:blip r:embed="rId3">
            <a:alphaModFix/>
          </a:blip>
          <a:srcRect b="0" l="0" r="0" t="0"/>
          <a:stretch/>
        </p:blipFill>
        <p:spPr>
          <a:xfrm>
            <a:off x="1320782" y="1339434"/>
            <a:ext cx="3114675" cy="3114675"/>
          </a:xfrm>
          <a:prstGeom prst="rect">
            <a:avLst/>
          </a:prstGeom>
          <a:noFill/>
          <a:ln>
            <a:noFill/>
          </a:ln>
        </p:spPr>
      </p:pic>
      <p:pic>
        <p:nvPicPr>
          <p:cNvPr id="239" name="Google Shape;239;p33"/>
          <p:cNvPicPr preferRelativeResize="0"/>
          <p:nvPr/>
        </p:nvPicPr>
        <p:blipFill rotWithShape="1">
          <a:blip r:embed="rId4">
            <a:alphaModFix/>
          </a:blip>
          <a:srcRect b="0" l="0" r="0" t="0"/>
          <a:stretch/>
        </p:blipFill>
        <p:spPr>
          <a:xfrm>
            <a:off x="5076007" y="1321933"/>
            <a:ext cx="3143249" cy="3200400"/>
          </a:xfrm>
          <a:prstGeom prst="rect">
            <a:avLst/>
          </a:prstGeom>
          <a:noFill/>
          <a:ln>
            <a:noFill/>
          </a:ln>
        </p:spPr>
      </p:pic>
      <p:sp>
        <p:nvSpPr>
          <p:cNvPr id="240" name="Google Shape;240;p33"/>
          <p:cNvSpPr/>
          <p:nvPr/>
        </p:nvSpPr>
        <p:spPr>
          <a:xfrm>
            <a:off x="1743900" y="1877550"/>
            <a:ext cx="1456500" cy="1388400"/>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241" name="Google Shape;241;p33"/>
          <p:cNvSpPr txBox="1"/>
          <p:nvPr/>
        </p:nvSpPr>
        <p:spPr>
          <a:xfrm>
            <a:off x="1541156" y="1042923"/>
            <a:ext cx="2673900" cy="307800"/>
          </a:xfrm>
          <a:prstGeom prst="rect">
            <a:avLst/>
          </a:prstGeom>
          <a:solidFill>
            <a:srgbClr val="00B0F0"/>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Coarse Label Prediction</a:t>
            </a:r>
            <a:endParaRPr/>
          </a:p>
        </p:txBody>
      </p:sp>
      <p:sp>
        <p:nvSpPr>
          <p:cNvPr id="242" name="Google Shape;242;p33"/>
          <p:cNvSpPr txBox="1"/>
          <p:nvPr/>
        </p:nvSpPr>
        <p:spPr>
          <a:xfrm>
            <a:off x="5276652" y="1042932"/>
            <a:ext cx="2673900" cy="307800"/>
          </a:xfrm>
          <a:prstGeom prst="rect">
            <a:avLst/>
          </a:prstGeom>
          <a:solidFill>
            <a:srgbClr val="00B050"/>
          </a:solid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 sz="1400" u="none" cap="none" strike="noStrike">
                <a:solidFill>
                  <a:schemeClr val="lt1"/>
                </a:solidFill>
                <a:latin typeface="Arial"/>
                <a:ea typeface="Arial"/>
                <a:cs typeface="Arial"/>
                <a:sym typeface="Arial"/>
              </a:rPr>
              <a:t>Fine Label Prediction</a:t>
            </a:r>
            <a:endParaRPr/>
          </a:p>
        </p:txBody>
      </p:sp>
      <p:sp>
        <p:nvSpPr>
          <p:cNvPr id="243" name="Google Shape;243;p33"/>
          <p:cNvSpPr/>
          <p:nvPr/>
        </p:nvSpPr>
        <p:spPr>
          <a:xfrm>
            <a:off x="6231875" y="1984425"/>
            <a:ext cx="1456500" cy="1388400"/>
          </a:xfrm>
          <a:prstGeom prst="ellipse">
            <a:avLst/>
          </a:prstGeom>
          <a:noFill/>
          <a:ln cap="flat" cmpd="sng" w="25400">
            <a:solidFill>
              <a:srgbClr val="FF0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pic>
        <p:nvPicPr>
          <p:cNvPr id="248" name="Google Shape;248;p34" title="Chart"/>
          <p:cNvPicPr preferRelativeResize="0"/>
          <p:nvPr/>
        </p:nvPicPr>
        <p:blipFill>
          <a:blip r:embed="rId3">
            <a:alphaModFix/>
          </a:blip>
          <a:stretch>
            <a:fillRect/>
          </a:stretch>
        </p:blipFill>
        <p:spPr>
          <a:xfrm>
            <a:off x="4929800" y="901100"/>
            <a:ext cx="3662775" cy="3818449"/>
          </a:xfrm>
          <a:prstGeom prst="rect">
            <a:avLst/>
          </a:prstGeom>
          <a:noFill/>
          <a:ln>
            <a:noFill/>
          </a:ln>
        </p:spPr>
      </p:pic>
      <p:sp>
        <p:nvSpPr>
          <p:cNvPr id="249" name="Google Shape;249;p34"/>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latin typeface="Times New Roman"/>
                <a:ea typeface="Times New Roman"/>
                <a:cs typeface="Times New Roman"/>
                <a:sym typeface="Times New Roman"/>
              </a:rPr>
              <a:t>Experimental Results on </a:t>
            </a:r>
            <a:r>
              <a:rPr lang="en">
                <a:solidFill>
                  <a:srgbClr val="0000FF"/>
                </a:solidFill>
                <a:latin typeface="Times New Roman"/>
                <a:ea typeface="Times New Roman"/>
                <a:cs typeface="Times New Roman"/>
                <a:sym typeface="Times New Roman"/>
              </a:rPr>
              <a:t>GLDv2</a:t>
            </a:r>
            <a:endParaRPr>
              <a:solidFill>
                <a:srgbClr val="0000FF"/>
              </a:solidFill>
            </a:endParaRPr>
          </a:p>
        </p:txBody>
      </p:sp>
      <p:sp>
        <p:nvSpPr>
          <p:cNvPr id="250" name="Google Shape;250;p34"/>
          <p:cNvSpPr txBox="1"/>
          <p:nvPr/>
        </p:nvSpPr>
        <p:spPr>
          <a:xfrm>
            <a:off x="550277" y="1198058"/>
            <a:ext cx="4329600" cy="32169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50"/>
              <a:buFont typeface="Arial"/>
              <a:buNone/>
            </a:pPr>
            <a:r>
              <a:rPr i="0" lang="en" sz="1450" u="none" cap="none" strike="noStrike">
                <a:solidFill>
                  <a:srgbClr val="000000"/>
                </a:solidFill>
                <a:latin typeface="Times New Roman"/>
                <a:ea typeface="Times New Roman"/>
                <a:cs typeface="Times New Roman"/>
                <a:sym typeface="Times New Roman"/>
              </a:rPr>
              <a:t>Key Takeaways</a:t>
            </a:r>
            <a:endParaRPr sz="1450">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150"/>
              <a:buFont typeface="Arial"/>
              <a:buNone/>
            </a:pPr>
            <a:r>
              <a:t/>
            </a:r>
            <a:endParaRPr i="0" sz="1450" u="none" cap="none" strike="noStrike">
              <a:solidFill>
                <a:srgbClr val="000000"/>
              </a:solidFill>
              <a:latin typeface="Times New Roman"/>
              <a:ea typeface="Times New Roman"/>
              <a:cs typeface="Times New Roman"/>
              <a:sym typeface="Times New Roman"/>
            </a:endParaRPr>
          </a:p>
          <a:p>
            <a:pPr indent="-247650" lvl="0" marL="228600" marR="0" rtl="0" algn="l">
              <a:lnSpc>
                <a:spcPct val="100000"/>
              </a:lnSpc>
              <a:spcBef>
                <a:spcPts val="0"/>
              </a:spcBef>
              <a:spcAft>
                <a:spcPts val="0"/>
              </a:spcAft>
              <a:buSzPts val="1450"/>
              <a:buFont typeface="Times New Roman"/>
              <a:buAutoNum type="arabicPeriod"/>
            </a:pPr>
            <a:r>
              <a:rPr lang="en" sz="1450">
                <a:solidFill>
                  <a:schemeClr val="dk1"/>
                </a:solidFill>
                <a:latin typeface="Times New Roman"/>
                <a:ea typeface="Times New Roman"/>
                <a:cs typeface="Times New Roman"/>
                <a:sym typeface="Times New Roman"/>
              </a:rPr>
              <a:t>Extremely high accuracy (98%) with </a:t>
            </a:r>
            <a:r>
              <a:rPr lang="en" sz="1450">
                <a:solidFill>
                  <a:srgbClr val="0000FF"/>
                </a:solidFill>
                <a:latin typeface="Times New Roman"/>
                <a:ea typeface="Times New Roman"/>
                <a:cs typeface="Times New Roman"/>
                <a:sym typeface="Times New Roman"/>
              </a:rPr>
              <a:t>Vision Transformer</a:t>
            </a:r>
            <a:endParaRPr sz="1450">
              <a:solidFill>
                <a:srgbClr val="0000FF"/>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450">
              <a:solidFill>
                <a:schemeClr val="dk1"/>
              </a:solidFill>
              <a:latin typeface="Times New Roman"/>
              <a:ea typeface="Times New Roman"/>
              <a:cs typeface="Times New Roman"/>
              <a:sym typeface="Times New Roman"/>
            </a:endParaRPr>
          </a:p>
          <a:p>
            <a:pPr indent="-247650" lvl="0" marL="228600" marR="0" rtl="0" algn="l">
              <a:lnSpc>
                <a:spcPct val="100000"/>
              </a:lnSpc>
              <a:spcBef>
                <a:spcPts val="0"/>
              </a:spcBef>
              <a:spcAft>
                <a:spcPts val="0"/>
              </a:spcAft>
              <a:buSzPts val="1450"/>
              <a:buFont typeface="Times New Roman"/>
              <a:buAutoNum type="arabicPeriod"/>
            </a:pPr>
            <a:r>
              <a:rPr lang="en" sz="1450">
                <a:latin typeface="Times New Roman"/>
                <a:ea typeface="Times New Roman"/>
                <a:cs typeface="Times New Roman"/>
                <a:sym typeface="Times New Roman"/>
              </a:rPr>
              <a:t>Vision Transformer accuracy 2x of Handcrafted Models </a:t>
            </a:r>
            <a:endParaRPr sz="1450">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450">
              <a:latin typeface="Times New Roman"/>
              <a:ea typeface="Times New Roman"/>
              <a:cs typeface="Times New Roman"/>
              <a:sym typeface="Times New Roman"/>
            </a:endParaRPr>
          </a:p>
          <a:p>
            <a:pPr indent="-247650" lvl="0" marL="228600" marR="0" rtl="0" algn="l">
              <a:lnSpc>
                <a:spcPct val="100000"/>
              </a:lnSpc>
              <a:spcBef>
                <a:spcPts val="0"/>
              </a:spcBef>
              <a:spcAft>
                <a:spcPts val="0"/>
              </a:spcAft>
              <a:buSzPts val="1450"/>
              <a:buFont typeface="Times New Roman"/>
              <a:buAutoNum type="arabicPeriod"/>
            </a:pPr>
            <a:r>
              <a:rPr lang="en" sz="1450">
                <a:latin typeface="Times New Roman"/>
                <a:ea typeface="Times New Roman"/>
                <a:cs typeface="Times New Roman"/>
                <a:sym typeface="Times New Roman"/>
              </a:rPr>
              <a:t>Vision Transformer had better accuracy with GLDV2 compared to CIFAR </a:t>
            </a:r>
            <a:r>
              <a:rPr lang="en" sz="1450">
                <a:solidFill>
                  <a:srgbClr val="0000FF"/>
                </a:solidFill>
                <a:latin typeface="Times New Roman"/>
                <a:ea typeface="Times New Roman"/>
                <a:cs typeface="Times New Roman"/>
                <a:sym typeface="Times New Roman"/>
              </a:rPr>
              <a:t>due to better resolution on images</a:t>
            </a:r>
            <a:endParaRPr sz="1450">
              <a:solidFill>
                <a:srgbClr val="0000FF"/>
              </a:solidFill>
              <a:latin typeface="Times New Roman"/>
              <a:ea typeface="Times New Roman"/>
              <a:cs typeface="Times New Roman"/>
              <a:sym typeface="Times New Roman"/>
            </a:endParaRPr>
          </a:p>
          <a:p>
            <a:pPr indent="0" lvl="0" marL="457200" marR="0" rtl="0" algn="l">
              <a:lnSpc>
                <a:spcPct val="100000"/>
              </a:lnSpc>
              <a:spcBef>
                <a:spcPts val="0"/>
              </a:spcBef>
              <a:spcAft>
                <a:spcPts val="0"/>
              </a:spcAft>
              <a:buNone/>
            </a:pPr>
            <a:r>
              <a:t/>
            </a:r>
            <a:endParaRPr sz="1450">
              <a:latin typeface="Times New Roman"/>
              <a:ea typeface="Times New Roman"/>
              <a:cs typeface="Times New Roman"/>
              <a:sym typeface="Times New Roman"/>
            </a:endParaRPr>
          </a:p>
          <a:p>
            <a:pPr indent="-247650" lvl="0" marL="228600" marR="0" rtl="0" algn="l">
              <a:lnSpc>
                <a:spcPct val="100000"/>
              </a:lnSpc>
              <a:spcBef>
                <a:spcPts val="0"/>
              </a:spcBef>
              <a:spcAft>
                <a:spcPts val="0"/>
              </a:spcAft>
              <a:buSzPts val="1450"/>
              <a:buFont typeface="Times New Roman"/>
              <a:buAutoNum type="arabicPeriod"/>
            </a:pPr>
            <a:r>
              <a:rPr lang="en" sz="1450">
                <a:solidFill>
                  <a:srgbClr val="0000FF"/>
                </a:solidFill>
                <a:latin typeface="Times New Roman"/>
                <a:ea typeface="Times New Roman"/>
                <a:cs typeface="Times New Roman"/>
                <a:sym typeface="Times New Roman"/>
              </a:rPr>
              <a:t>HOG+SVM</a:t>
            </a:r>
            <a:r>
              <a:rPr lang="en" sz="1450">
                <a:latin typeface="Times New Roman"/>
                <a:ea typeface="Times New Roman"/>
                <a:cs typeface="Times New Roman"/>
                <a:sym typeface="Times New Roman"/>
              </a:rPr>
              <a:t> had higher accuracy compared to HOG+LR and HOG+RF</a:t>
            </a:r>
            <a:endParaRPr i="0" sz="1450" u="none" cap="none" strike="noStrike">
              <a:solidFill>
                <a:srgbClr val="000000"/>
              </a:solidFill>
              <a:latin typeface="Times New Roman"/>
              <a:ea typeface="Times New Roman"/>
              <a:cs typeface="Times New Roman"/>
              <a:sym typeface="Times New Roman"/>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5"/>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Generalizability CIFAR-100</a:t>
            </a:r>
            <a:endParaRPr/>
          </a:p>
        </p:txBody>
      </p:sp>
      <p:graphicFrame>
        <p:nvGraphicFramePr>
          <p:cNvPr id="256" name="Google Shape;256;p35"/>
          <p:cNvGraphicFramePr/>
          <p:nvPr/>
        </p:nvGraphicFramePr>
        <p:xfrm>
          <a:off x="421600" y="1240470"/>
          <a:ext cx="3000000" cy="3000000"/>
        </p:xfrm>
        <a:graphic>
          <a:graphicData uri="http://schemas.openxmlformats.org/drawingml/2006/table">
            <a:tbl>
              <a:tblPr bandRow="1" firstRow="1">
                <a:noFill/>
                <a:tableStyleId>{A8946F1F-9013-49D1-B056-7643925C9694}</a:tableStyleId>
              </a:tblPr>
              <a:tblGrid>
                <a:gridCol w="1365800"/>
                <a:gridCol w="967500"/>
                <a:gridCol w="1058550"/>
                <a:gridCol w="1058550"/>
                <a:gridCol w="1058550"/>
              </a:tblGrid>
              <a:tr h="369725">
                <a:tc>
                  <a:txBody>
                    <a:bodyPr/>
                    <a:lstStyle/>
                    <a:p>
                      <a:pPr indent="0" lvl="0" marL="0" marR="0" rtl="0" algn="l">
                        <a:lnSpc>
                          <a:spcPct val="100000"/>
                        </a:lnSpc>
                        <a:spcBef>
                          <a:spcPts val="0"/>
                        </a:spcBef>
                        <a:spcAft>
                          <a:spcPts val="0"/>
                        </a:spcAft>
                        <a:buNone/>
                      </a:pPr>
                      <a:r>
                        <a:t/>
                      </a:r>
                      <a:endParaRPr sz="1200" u="none" cap="none" strike="noStrike">
                        <a:latin typeface="Times New Roman"/>
                        <a:ea typeface="Times New Roman"/>
                        <a:cs typeface="Times New Roman"/>
                        <a:sym typeface="Times New Roman"/>
                      </a:endParaRPr>
                    </a:p>
                  </a:txBody>
                  <a:tcPr marT="45725" marB="45725" marR="91450" marL="91450"/>
                </a:tc>
                <a:tc gridSpan="4">
                  <a:txBody>
                    <a:bodyPr/>
                    <a:lstStyle/>
                    <a:p>
                      <a:pPr indent="0" lvl="0" marL="0" marR="0" rtl="0" algn="ctr">
                        <a:lnSpc>
                          <a:spcPct val="100000"/>
                        </a:lnSpc>
                        <a:spcBef>
                          <a:spcPts val="0"/>
                        </a:spcBef>
                        <a:spcAft>
                          <a:spcPts val="0"/>
                        </a:spcAft>
                        <a:buNone/>
                      </a:pPr>
                      <a:r>
                        <a:rPr lang="en" sz="1600" u="none" cap="none" strike="noStrike">
                          <a:latin typeface="Times New Roman"/>
                          <a:ea typeface="Times New Roman"/>
                          <a:cs typeface="Times New Roman"/>
                          <a:sym typeface="Times New Roman"/>
                        </a:rPr>
                        <a:t>Test Evaluation</a:t>
                      </a:r>
                      <a:endParaRPr sz="1400" u="none" cap="none" strike="noStrike">
                        <a:latin typeface="Times New Roman"/>
                        <a:ea typeface="Times New Roman"/>
                        <a:cs typeface="Times New Roman"/>
                        <a:sym typeface="Times New Roman"/>
                      </a:endParaRPr>
                    </a:p>
                  </a:txBody>
                  <a:tcPr marT="45725" marB="45725" marR="91450" marL="91450"/>
                </a:tc>
                <a:tc hMerge="1"/>
                <a:tc hMerge="1"/>
                <a:tc hMerge="1"/>
              </a:tr>
              <a:tr h="369725">
                <a:tc>
                  <a:txBody>
                    <a:bodyPr/>
                    <a:lstStyle/>
                    <a:p>
                      <a:pPr indent="0" lvl="0" marL="0" marR="0" rtl="0" algn="l">
                        <a:lnSpc>
                          <a:spcPct val="100000"/>
                        </a:lnSpc>
                        <a:spcBef>
                          <a:spcPts val="0"/>
                        </a:spcBef>
                        <a:spcAft>
                          <a:spcPts val="0"/>
                        </a:spcAft>
                        <a:buNone/>
                      </a:pPr>
                      <a:r>
                        <a:rPr lang="en" sz="1200">
                          <a:latin typeface="Times New Roman"/>
                          <a:ea typeface="Times New Roman"/>
                          <a:cs typeface="Times New Roman"/>
                          <a:sym typeface="Times New Roman"/>
                        </a:rPr>
                        <a:t>Models</a:t>
                      </a:r>
                      <a:endParaRPr sz="1200" u="none" cap="none" strike="noStrike">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rPr lang="en" sz="1200" u="none" cap="none" strike="noStrike">
                          <a:latin typeface="Times New Roman"/>
                          <a:ea typeface="Times New Roman"/>
                          <a:cs typeface="Times New Roman"/>
                          <a:sym typeface="Times New Roman"/>
                        </a:rPr>
                        <a:t>Accuracy</a:t>
                      </a:r>
                      <a:endParaRPr sz="1200">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rPr lang="en" sz="1200" u="none" cap="none" strike="noStrike">
                          <a:latin typeface="Times New Roman"/>
                          <a:ea typeface="Times New Roman"/>
                          <a:cs typeface="Times New Roman"/>
                          <a:sym typeface="Times New Roman"/>
                        </a:rPr>
                        <a:t>Precision</a:t>
                      </a:r>
                      <a:endParaRPr sz="1200">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rPr lang="en" sz="1200" u="none" cap="none" strike="noStrike">
                          <a:latin typeface="Times New Roman"/>
                          <a:ea typeface="Times New Roman"/>
                          <a:cs typeface="Times New Roman"/>
                          <a:sym typeface="Times New Roman"/>
                        </a:rPr>
                        <a:t>Recall</a:t>
                      </a:r>
                      <a:endParaRPr sz="1200">
                        <a:latin typeface="Times New Roman"/>
                        <a:ea typeface="Times New Roman"/>
                        <a:cs typeface="Times New Roman"/>
                        <a:sym typeface="Times New Roman"/>
                      </a:endParaRPr>
                    </a:p>
                  </a:txBody>
                  <a:tcPr marT="45725" marB="45725" marR="91450" marL="91450"/>
                </a:tc>
                <a:tc>
                  <a:txBody>
                    <a:bodyPr/>
                    <a:lstStyle/>
                    <a:p>
                      <a:pPr indent="0" lvl="0" marL="0" marR="0" rtl="0" algn="l">
                        <a:lnSpc>
                          <a:spcPct val="100000"/>
                        </a:lnSpc>
                        <a:spcBef>
                          <a:spcPts val="0"/>
                        </a:spcBef>
                        <a:spcAft>
                          <a:spcPts val="0"/>
                        </a:spcAft>
                        <a:buNone/>
                      </a:pPr>
                      <a:r>
                        <a:rPr lang="en" sz="1200" u="none" cap="none" strike="noStrike">
                          <a:latin typeface="Times New Roman"/>
                          <a:ea typeface="Times New Roman"/>
                          <a:cs typeface="Times New Roman"/>
                          <a:sym typeface="Times New Roman"/>
                        </a:rPr>
                        <a:t>F1-Score</a:t>
                      </a:r>
                      <a:endParaRPr sz="1200">
                        <a:latin typeface="Times New Roman"/>
                        <a:ea typeface="Times New Roman"/>
                        <a:cs typeface="Times New Roman"/>
                        <a:sym typeface="Times New Roman"/>
                      </a:endParaRPr>
                    </a:p>
                  </a:txBody>
                  <a:tcPr marT="45725" marB="45725" marR="91450" marL="91450"/>
                </a:tc>
              </a:tr>
              <a:tr h="504350">
                <a:tc>
                  <a:txBody>
                    <a:bodyPr/>
                    <a:lstStyle/>
                    <a:p>
                      <a:pPr indent="0" lvl="0" marL="0" marR="0" rtl="0" algn="l">
                        <a:lnSpc>
                          <a:spcPct val="100000"/>
                        </a:lnSpc>
                        <a:spcBef>
                          <a:spcPts val="0"/>
                        </a:spcBef>
                        <a:spcAft>
                          <a:spcPts val="0"/>
                        </a:spcAft>
                        <a:buNone/>
                      </a:pPr>
                      <a:r>
                        <a:rPr lang="en" sz="1200" u="none" cap="none" strike="noStrike">
                          <a:latin typeface="Times New Roman"/>
                          <a:ea typeface="Times New Roman"/>
                          <a:cs typeface="Times New Roman"/>
                          <a:sym typeface="Times New Roman"/>
                        </a:rPr>
                        <a:t>ViT - CIFAR-100 (20 Classes)</a:t>
                      </a:r>
                      <a:endParaRPr sz="1200">
                        <a:latin typeface="Times New Roman"/>
                        <a:ea typeface="Times New Roman"/>
                        <a:cs typeface="Times New Roman"/>
                        <a:sym typeface="Times New Roman"/>
                      </a:endParaRPr>
                    </a:p>
                  </a:txBody>
                  <a:tcPr marT="45725" marB="45725" marR="91450" marL="91450"/>
                </a:tc>
                <a:tc>
                  <a:txBody>
                    <a:bodyPr/>
                    <a:lstStyle/>
                    <a:p>
                      <a:pPr indent="0" lvl="0" marL="0" marR="0" rtl="0" algn="ctr">
                        <a:lnSpc>
                          <a:spcPct val="100000"/>
                        </a:lnSpc>
                        <a:spcBef>
                          <a:spcPts val="0"/>
                        </a:spcBef>
                        <a:spcAft>
                          <a:spcPts val="0"/>
                        </a:spcAft>
                        <a:buNone/>
                      </a:pPr>
                      <a:r>
                        <a:rPr lang="en" sz="1200" u="none" cap="none" strike="noStrike">
                          <a:latin typeface="Times New Roman"/>
                          <a:ea typeface="Times New Roman"/>
                          <a:cs typeface="Times New Roman"/>
                          <a:sym typeface="Times New Roman"/>
                        </a:rPr>
                        <a:t>94.13</a:t>
                      </a:r>
                      <a:endParaRPr sz="1200">
                        <a:latin typeface="Times New Roman"/>
                        <a:ea typeface="Times New Roman"/>
                        <a:cs typeface="Times New Roman"/>
                        <a:sym typeface="Times New Roman"/>
                      </a:endParaRPr>
                    </a:p>
                  </a:txBody>
                  <a:tcPr marT="45725" marB="45725" marR="91450" marL="91450"/>
                </a:tc>
                <a:tc>
                  <a:txBody>
                    <a:bodyPr/>
                    <a:lstStyle/>
                    <a:p>
                      <a:pPr indent="0" lvl="0" marL="0" marR="0" rtl="0" algn="ctr">
                        <a:lnSpc>
                          <a:spcPct val="100000"/>
                        </a:lnSpc>
                        <a:spcBef>
                          <a:spcPts val="0"/>
                        </a:spcBef>
                        <a:spcAft>
                          <a:spcPts val="0"/>
                        </a:spcAft>
                        <a:buNone/>
                      </a:pPr>
                      <a:r>
                        <a:rPr lang="en" sz="1200" u="none" cap="none" strike="noStrike">
                          <a:latin typeface="Times New Roman"/>
                          <a:ea typeface="Times New Roman"/>
                          <a:cs typeface="Times New Roman"/>
                          <a:sym typeface="Times New Roman"/>
                        </a:rPr>
                        <a:t>94.15</a:t>
                      </a:r>
                      <a:endParaRPr sz="1200">
                        <a:latin typeface="Times New Roman"/>
                        <a:ea typeface="Times New Roman"/>
                        <a:cs typeface="Times New Roman"/>
                        <a:sym typeface="Times New Roman"/>
                      </a:endParaRPr>
                    </a:p>
                  </a:txBody>
                  <a:tcPr marT="45725" marB="45725" marR="91450" marL="91450"/>
                </a:tc>
                <a:tc>
                  <a:txBody>
                    <a:bodyPr/>
                    <a:lstStyle/>
                    <a:p>
                      <a:pPr indent="0" lvl="0" marL="0" marR="0" rtl="0" algn="ctr">
                        <a:lnSpc>
                          <a:spcPct val="100000"/>
                        </a:lnSpc>
                        <a:spcBef>
                          <a:spcPts val="0"/>
                        </a:spcBef>
                        <a:spcAft>
                          <a:spcPts val="0"/>
                        </a:spcAft>
                        <a:buNone/>
                      </a:pPr>
                      <a:r>
                        <a:rPr lang="en" sz="1200" u="none" cap="none" strike="noStrike">
                          <a:latin typeface="Times New Roman"/>
                          <a:ea typeface="Times New Roman"/>
                          <a:cs typeface="Times New Roman"/>
                          <a:sym typeface="Times New Roman"/>
                        </a:rPr>
                        <a:t>94.13</a:t>
                      </a:r>
                      <a:endParaRPr sz="1200">
                        <a:latin typeface="Times New Roman"/>
                        <a:ea typeface="Times New Roman"/>
                        <a:cs typeface="Times New Roman"/>
                        <a:sym typeface="Times New Roman"/>
                      </a:endParaRPr>
                    </a:p>
                  </a:txBody>
                  <a:tcPr marT="45725" marB="45725" marR="91450" marL="91450"/>
                </a:tc>
                <a:tc>
                  <a:txBody>
                    <a:bodyPr/>
                    <a:lstStyle/>
                    <a:p>
                      <a:pPr indent="0" lvl="0" marL="0" marR="0" rtl="0" algn="ctr">
                        <a:lnSpc>
                          <a:spcPct val="100000"/>
                        </a:lnSpc>
                        <a:spcBef>
                          <a:spcPts val="0"/>
                        </a:spcBef>
                        <a:spcAft>
                          <a:spcPts val="0"/>
                        </a:spcAft>
                        <a:buNone/>
                      </a:pPr>
                      <a:r>
                        <a:rPr lang="en" sz="1200" u="none" cap="none" strike="noStrike">
                          <a:latin typeface="Times New Roman"/>
                          <a:ea typeface="Times New Roman"/>
                          <a:cs typeface="Times New Roman"/>
                          <a:sym typeface="Times New Roman"/>
                        </a:rPr>
                        <a:t>94.13</a:t>
                      </a:r>
                      <a:endParaRPr sz="1200">
                        <a:latin typeface="Times New Roman"/>
                        <a:ea typeface="Times New Roman"/>
                        <a:cs typeface="Times New Roman"/>
                        <a:sym typeface="Times New Roman"/>
                      </a:endParaRPr>
                    </a:p>
                  </a:txBody>
                  <a:tcPr marT="45725" marB="45725" marR="91450" marL="91450"/>
                </a:tc>
              </a:tr>
              <a:tr h="504350">
                <a:tc>
                  <a:txBody>
                    <a:bodyPr/>
                    <a:lstStyle/>
                    <a:p>
                      <a:pPr indent="0" lvl="0" marL="0" marR="0" rtl="0" algn="l">
                        <a:lnSpc>
                          <a:spcPct val="100000"/>
                        </a:lnSpc>
                        <a:spcBef>
                          <a:spcPts val="0"/>
                        </a:spcBef>
                        <a:spcAft>
                          <a:spcPts val="0"/>
                        </a:spcAft>
                        <a:buNone/>
                      </a:pPr>
                      <a:r>
                        <a:rPr lang="en" sz="1200" u="none" cap="none" strike="noStrike">
                          <a:latin typeface="Times New Roman"/>
                          <a:ea typeface="Times New Roman"/>
                          <a:cs typeface="Times New Roman"/>
                          <a:sym typeface="Times New Roman"/>
                        </a:rPr>
                        <a:t>ViT - CIFAR-100 (100 Classes)</a:t>
                      </a:r>
                      <a:endParaRPr sz="1200">
                        <a:latin typeface="Times New Roman"/>
                        <a:ea typeface="Times New Roman"/>
                        <a:cs typeface="Times New Roman"/>
                        <a:sym typeface="Times New Roman"/>
                      </a:endParaRPr>
                    </a:p>
                  </a:txBody>
                  <a:tcPr marT="45725" marB="45725" marR="91450" marL="91450"/>
                </a:tc>
                <a:tc>
                  <a:txBody>
                    <a:bodyPr/>
                    <a:lstStyle/>
                    <a:p>
                      <a:pPr indent="0" lvl="0" marL="0" marR="0" rtl="0" algn="ctr">
                        <a:lnSpc>
                          <a:spcPct val="100000"/>
                        </a:lnSpc>
                        <a:spcBef>
                          <a:spcPts val="0"/>
                        </a:spcBef>
                        <a:spcAft>
                          <a:spcPts val="0"/>
                        </a:spcAft>
                        <a:buNone/>
                      </a:pPr>
                      <a:r>
                        <a:rPr lang="en" sz="1200" u="none" cap="none" strike="noStrike">
                          <a:latin typeface="Times New Roman"/>
                          <a:ea typeface="Times New Roman"/>
                          <a:cs typeface="Times New Roman"/>
                          <a:sym typeface="Times New Roman"/>
                        </a:rPr>
                        <a:t>89.93</a:t>
                      </a:r>
                      <a:endParaRPr sz="1200">
                        <a:latin typeface="Times New Roman"/>
                        <a:ea typeface="Times New Roman"/>
                        <a:cs typeface="Times New Roman"/>
                        <a:sym typeface="Times New Roman"/>
                      </a:endParaRPr>
                    </a:p>
                  </a:txBody>
                  <a:tcPr marT="45725" marB="45725" marR="91450" marL="91450">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200" u="none" cap="none" strike="noStrike">
                          <a:latin typeface="Times New Roman"/>
                          <a:ea typeface="Times New Roman"/>
                          <a:cs typeface="Times New Roman"/>
                          <a:sym typeface="Times New Roman"/>
                        </a:rPr>
                        <a:t>90.11</a:t>
                      </a:r>
                      <a:endParaRPr sz="1200">
                        <a:latin typeface="Times New Roman"/>
                        <a:ea typeface="Times New Roman"/>
                        <a:cs typeface="Times New Roman"/>
                        <a:sym typeface="Times New Roman"/>
                      </a:endParaRPr>
                    </a:p>
                  </a:txBody>
                  <a:tcPr marT="45725" marB="45725" marR="91450" marL="91450">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200" u="none" cap="none" strike="noStrike">
                          <a:latin typeface="Times New Roman"/>
                          <a:ea typeface="Times New Roman"/>
                          <a:cs typeface="Times New Roman"/>
                          <a:sym typeface="Times New Roman"/>
                        </a:rPr>
                        <a:t>89.30</a:t>
                      </a:r>
                      <a:endParaRPr sz="1200">
                        <a:latin typeface="Times New Roman"/>
                        <a:ea typeface="Times New Roman"/>
                        <a:cs typeface="Times New Roman"/>
                        <a:sym typeface="Times New Roman"/>
                      </a:endParaRPr>
                    </a:p>
                  </a:txBody>
                  <a:tcPr marT="45725" marB="45725" marR="91450" marL="91450">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lang="en" sz="1200" u="none" cap="none" strike="noStrike">
                          <a:latin typeface="Times New Roman"/>
                          <a:ea typeface="Times New Roman"/>
                          <a:cs typeface="Times New Roman"/>
                          <a:sym typeface="Times New Roman"/>
                        </a:rPr>
                        <a:t>89.95</a:t>
                      </a:r>
                      <a:endParaRPr sz="1200">
                        <a:latin typeface="Times New Roman"/>
                        <a:ea typeface="Times New Roman"/>
                        <a:cs typeface="Times New Roman"/>
                        <a:sym typeface="Times New Roman"/>
                      </a:endParaRPr>
                    </a:p>
                  </a:txBody>
                  <a:tcPr marT="45725" marB="45725" marR="91450" marL="91450">
                    <a:lnB cap="flat" cmpd="sng" w="12700">
                      <a:solidFill>
                        <a:srgbClr val="000000"/>
                      </a:solidFill>
                      <a:prstDash val="solid"/>
                      <a:round/>
                      <a:headEnd len="sm" w="sm" type="none"/>
                      <a:tailEnd len="sm" w="sm" type="none"/>
                    </a:lnB>
                  </a:tcPr>
                </a:tc>
              </a:tr>
              <a:tr h="399350">
                <a:tc>
                  <a:txBody>
                    <a:bodyPr/>
                    <a:lstStyle/>
                    <a:p>
                      <a:pPr indent="0" lvl="0" marL="0" marR="0" rtl="0" algn="l">
                        <a:lnSpc>
                          <a:spcPct val="100000"/>
                        </a:lnSpc>
                        <a:spcBef>
                          <a:spcPts val="0"/>
                        </a:spcBef>
                        <a:spcAft>
                          <a:spcPts val="0"/>
                        </a:spcAft>
                        <a:buNone/>
                      </a:pPr>
                      <a:r>
                        <a:rPr lang="en" sz="1200">
                          <a:latin typeface="Times New Roman"/>
                          <a:ea typeface="Times New Roman"/>
                          <a:cs typeface="Times New Roman"/>
                          <a:sym typeface="Times New Roman"/>
                        </a:rPr>
                        <a:t>CNN-ResNet 9 (100 Classes)</a:t>
                      </a:r>
                      <a:endParaRPr sz="1200" u="none" cap="none" strike="noStrike">
                        <a:latin typeface="Times New Roman"/>
                        <a:ea typeface="Times New Roman"/>
                        <a:cs typeface="Times New Roman"/>
                        <a:sym typeface="Times New Roman"/>
                      </a:endParaRPr>
                    </a:p>
                  </a:txBody>
                  <a:tcPr marT="45725" marB="45725" marR="91450" marL="91450">
                    <a:lnR cap="flat" cmpd="sng" w="12700">
                      <a:solidFill>
                        <a:srgbClr val="000000"/>
                      </a:solidFill>
                      <a:prstDash val="solid"/>
                      <a:round/>
                      <a:headEnd len="sm" w="sm" type="none"/>
                      <a:tailEnd len="sm" w="sm" type="none"/>
                    </a:lnR>
                  </a:tcPr>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73.32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73.56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73.32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73.32</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33475">
                <a:tc>
                  <a:txBody>
                    <a:bodyPr/>
                    <a:lstStyle/>
                    <a:p>
                      <a:pPr indent="0" lvl="0" marL="0" marR="0" rtl="0" algn="l">
                        <a:lnSpc>
                          <a:spcPct val="100000"/>
                        </a:lnSpc>
                        <a:spcBef>
                          <a:spcPts val="0"/>
                        </a:spcBef>
                        <a:spcAft>
                          <a:spcPts val="0"/>
                        </a:spcAft>
                        <a:buNone/>
                      </a:pPr>
                      <a:r>
                        <a:rPr lang="en" sz="1200">
                          <a:latin typeface="Times New Roman"/>
                          <a:ea typeface="Times New Roman"/>
                          <a:cs typeface="Times New Roman"/>
                          <a:sym typeface="Times New Roman"/>
                        </a:rPr>
                        <a:t>CNN-ResNet 50 (100 Classes)</a:t>
                      </a:r>
                      <a:endParaRPr sz="1200" u="none" cap="none" strike="noStrike">
                        <a:latin typeface="Times New Roman"/>
                        <a:ea typeface="Times New Roman"/>
                        <a:cs typeface="Times New Roman"/>
                        <a:sym typeface="Times New Roman"/>
                      </a:endParaRPr>
                    </a:p>
                  </a:txBody>
                  <a:tcPr marT="45725" marB="45725" marR="91450" marL="91450">
                    <a:lnR cap="flat" cmpd="sng" w="12700">
                      <a:solidFill>
                        <a:srgbClr val="000000"/>
                      </a:solidFill>
                      <a:prstDash val="solid"/>
                      <a:round/>
                      <a:headEnd len="sm" w="sm" type="none"/>
                      <a:tailEnd len="sm" w="sm" type="none"/>
                    </a:lnR>
                  </a:tcPr>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73.86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74.1</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73.86</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rtl="0" algn="ctr">
                        <a:spcBef>
                          <a:spcPts val="0"/>
                        </a:spcBef>
                        <a:spcAft>
                          <a:spcPts val="0"/>
                        </a:spcAft>
                        <a:buNone/>
                      </a:pPr>
                      <a:r>
                        <a:rPr lang="en" sz="1200">
                          <a:latin typeface="Times New Roman"/>
                          <a:ea typeface="Times New Roman"/>
                          <a:cs typeface="Times New Roman"/>
                          <a:sym typeface="Times New Roman"/>
                        </a:rPr>
                        <a:t>73.85</a:t>
                      </a:r>
                      <a:endParaRPr sz="1200">
                        <a:latin typeface="Times New Roman"/>
                        <a:ea typeface="Times New Roman"/>
                        <a:cs typeface="Times New Roman"/>
                        <a:sym typeface="Times New Roman"/>
                      </a:endParaRPr>
                    </a:p>
                  </a:txBody>
                  <a:tcPr marT="63500" marB="63500" marR="63500" marL="63500">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257" name="Google Shape;257;p35"/>
          <p:cNvSpPr txBox="1"/>
          <p:nvPr/>
        </p:nvSpPr>
        <p:spPr>
          <a:xfrm>
            <a:off x="6054675" y="1835250"/>
            <a:ext cx="2880900" cy="1685400"/>
          </a:xfrm>
          <a:prstGeom prst="rect">
            <a:avLst/>
          </a:prstGeom>
          <a:solidFill>
            <a:srgbClr val="F3F3F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50"/>
              <a:buFont typeface="Arial"/>
              <a:buNone/>
            </a:pPr>
            <a:r>
              <a:rPr b="0" i="0" lang="en" sz="1150" u="none" cap="none" strike="noStrike">
                <a:solidFill>
                  <a:srgbClr val="000000"/>
                </a:solidFill>
                <a:latin typeface="Arial"/>
                <a:ea typeface="Arial"/>
                <a:cs typeface="Arial"/>
                <a:sym typeface="Arial"/>
              </a:rPr>
              <a:t>Key Takeaways</a:t>
            </a:r>
            <a:endParaRPr/>
          </a:p>
          <a:p>
            <a:pPr indent="0" lvl="0" marL="0" marR="0" rtl="0" algn="l">
              <a:lnSpc>
                <a:spcPct val="100000"/>
              </a:lnSpc>
              <a:spcBef>
                <a:spcPts val="0"/>
              </a:spcBef>
              <a:spcAft>
                <a:spcPts val="0"/>
              </a:spcAft>
              <a:buClr>
                <a:srgbClr val="000000"/>
              </a:buClr>
              <a:buSzPts val="1150"/>
              <a:buFont typeface="Arial"/>
              <a:buNone/>
            </a:pPr>
            <a:r>
              <a:t/>
            </a:r>
            <a:endParaRPr b="0" i="0" sz="115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rPr b="0" i="0" lang="en" sz="1150" u="none" cap="none" strike="noStrike">
                <a:solidFill>
                  <a:srgbClr val="000000"/>
                </a:solidFill>
                <a:latin typeface="Arial"/>
                <a:ea typeface="Arial"/>
                <a:cs typeface="Arial"/>
                <a:sym typeface="Arial"/>
              </a:rPr>
              <a:t>ViT on CIFAR-100 does remarkably well on Test Accuracy with </a:t>
            </a:r>
            <a:r>
              <a:rPr b="0" i="0" lang="en" sz="1150" u="none" cap="none" strike="noStrike">
                <a:solidFill>
                  <a:srgbClr val="0000FF"/>
                </a:solidFill>
                <a:latin typeface="Arial"/>
                <a:ea typeface="Arial"/>
                <a:cs typeface="Arial"/>
                <a:sym typeface="Arial"/>
              </a:rPr>
              <a:t>94.13%</a:t>
            </a:r>
            <a:r>
              <a:rPr b="0" i="0" lang="en" sz="1150" u="none" cap="none" strike="noStrike">
                <a:solidFill>
                  <a:srgbClr val="000000"/>
                </a:solidFill>
                <a:latin typeface="Arial"/>
                <a:ea typeface="Arial"/>
                <a:cs typeface="Arial"/>
                <a:sym typeface="Arial"/>
              </a:rPr>
              <a:t> for 20 course labels and </a:t>
            </a:r>
            <a:r>
              <a:rPr b="0" i="0" lang="en" sz="1150" u="none" cap="none" strike="noStrike">
                <a:solidFill>
                  <a:srgbClr val="0000FF"/>
                </a:solidFill>
                <a:latin typeface="Arial"/>
                <a:ea typeface="Arial"/>
                <a:cs typeface="Arial"/>
                <a:sym typeface="Arial"/>
              </a:rPr>
              <a:t>89.93%</a:t>
            </a:r>
            <a:r>
              <a:rPr b="0" i="0" lang="en" sz="1150" u="none" cap="none" strike="noStrike">
                <a:solidFill>
                  <a:srgbClr val="000000"/>
                </a:solidFill>
                <a:latin typeface="Arial"/>
                <a:ea typeface="Arial"/>
                <a:cs typeface="Arial"/>
                <a:sym typeface="Arial"/>
              </a:rPr>
              <a:t> on 100 fine labels. </a:t>
            </a:r>
            <a:endParaRPr b="0" i="0" sz="115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None/>
            </a:pPr>
            <a:r>
              <a:t/>
            </a:r>
            <a:endParaRPr sz="1150"/>
          </a:p>
          <a:p>
            <a:pPr indent="0" lvl="0" marL="0" marR="0" rtl="0" algn="l">
              <a:lnSpc>
                <a:spcPct val="100000"/>
              </a:lnSpc>
              <a:spcBef>
                <a:spcPts val="0"/>
              </a:spcBef>
              <a:spcAft>
                <a:spcPts val="0"/>
              </a:spcAft>
              <a:buNone/>
            </a:pPr>
            <a:r>
              <a:rPr lang="en" sz="1150"/>
              <a:t>CNN-ResNet 9 and 50 perform well but inferior to ViT </a:t>
            </a:r>
            <a:r>
              <a:rPr lang="en" sz="1150">
                <a:solidFill>
                  <a:srgbClr val="0000FF"/>
                </a:solidFill>
              </a:rPr>
              <a:t>(CNN is not pre-trained)</a:t>
            </a:r>
            <a:endParaRPr sz="1150">
              <a:solidFill>
                <a:srgbClr val="0000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pic>
        <p:nvPicPr>
          <p:cNvPr id="262" name="Google Shape;262;p36"/>
          <p:cNvPicPr preferRelativeResize="0"/>
          <p:nvPr/>
        </p:nvPicPr>
        <p:blipFill>
          <a:blip r:embed="rId3">
            <a:alphaModFix/>
          </a:blip>
          <a:stretch>
            <a:fillRect/>
          </a:stretch>
        </p:blipFill>
        <p:spPr>
          <a:xfrm>
            <a:off x="3851700" y="601125"/>
            <a:ext cx="2252475" cy="2174180"/>
          </a:xfrm>
          <a:prstGeom prst="rect">
            <a:avLst/>
          </a:prstGeom>
          <a:noFill/>
          <a:ln>
            <a:noFill/>
          </a:ln>
        </p:spPr>
      </p:pic>
      <p:sp>
        <p:nvSpPr>
          <p:cNvPr id="263" name="Google Shape;263;p36"/>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Generalizability GLDv2</a:t>
            </a:r>
            <a:endParaRPr/>
          </a:p>
        </p:txBody>
      </p:sp>
      <p:sp>
        <p:nvSpPr>
          <p:cNvPr id="264" name="Google Shape;264;p36"/>
          <p:cNvSpPr txBox="1"/>
          <p:nvPr/>
        </p:nvSpPr>
        <p:spPr>
          <a:xfrm>
            <a:off x="311700" y="1385596"/>
            <a:ext cx="3540000" cy="2147100"/>
          </a:xfrm>
          <a:prstGeom prst="rect">
            <a:avLst/>
          </a:prstGeom>
          <a:solidFill>
            <a:srgbClr val="F3F3F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50"/>
              <a:buFont typeface="Arial"/>
              <a:buNone/>
            </a:pPr>
            <a:r>
              <a:t/>
            </a:r>
            <a:endParaRPr/>
          </a:p>
          <a:p>
            <a:pPr indent="-301625" lvl="0" marL="457200" marR="0" rtl="0" algn="l">
              <a:lnSpc>
                <a:spcPct val="100000"/>
              </a:lnSpc>
              <a:spcBef>
                <a:spcPts val="0"/>
              </a:spcBef>
              <a:spcAft>
                <a:spcPts val="0"/>
              </a:spcAft>
              <a:buSzPts val="1150"/>
              <a:buChar char="●"/>
            </a:pPr>
            <a:r>
              <a:rPr lang="en"/>
              <a:t>ViT model classified correctly even draw images of some of the landmarks</a:t>
            </a:r>
            <a:endParaRPr/>
          </a:p>
          <a:p>
            <a:pPr indent="0" lvl="0" marL="0" marR="0" rtl="0" algn="l">
              <a:lnSpc>
                <a:spcPct val="100000"/>
              </a:lnSpc>
              <a:spcBef>
                <a:spcPts val="0"/>
              </a:spcBef>
              <a:spcAft>
                <a:spcPts val="0"/>
              </a:spcAft>
              <a:buNone/>
            </a:pPr>
            <a:r>
              <a:t/>
            </a:r>
            <a:endParaRPr b="0" i="0" sz="1150" u="none" cap="none" strike="noStrike">
              <a:solidFill>
                <a:srgbClr val="000000"/>
              </a:solidFill>
              <a:latin typeface="Arial"/>
              <a:ea typeface="Arial"/>
              <a:cs typeface="Arial"/>
              <a:sym typeface="Arial"/>
            </a:endParaRPr>
          </a:p>
          <a:p>
            <a:pPr indent="-317500" lvl="0" marL="457200" marR="0" rtl="0" algn="l">
              <a:lnSpc>
                <a:spcPct val="100000"/>
              </a:lnSpc>
              <a:spcBef>
                <a:spcPts val="0"/>
              </a:spcBef>
              <a:spcAft>
                <a:spcPts val="0"/>
              </a:spcAft>
              <a:buSzPts val="1400"/>
              <a:buChar char="●"/>
            </a:pPr>
            <a:r>
              <a:rPr lang="en"/>
              <a:t>Tested with low detailed </a:t>
            </a:r>
            <a:r>
              <a:rPr lang="en">
                <a:solidFill>
                  <a:schemeClr val="dk1"/>
                </a:solidFill>
              </a:rPr>
              <a:t>sketches</a:t>
            </a:r>
            <a:r>
              <a:rPr lang="en"/>
              <a:t> and with full </a:t>
            </a:r>
            <a:r>
              <a:rPr lang="en"/>
              <a:t>colored</a:t>
            </a:r>
            <a:r>
              <a:rPr lang="en"/>
              <a:t> drawings and still got the correct label</a:t>
            </a:r>
            <a:endParaRPr/>
          </a:p>
          <a:p>
            <a:pPr indent="0" lvl="0" marL="0" marR="0" rtl="0" algn="l">
              <a:lnSpc>
                <a:spcPct val="100000"/>
              </a:lnSpc>
              <a:spcBef>
                <a:spcPts val="0"/>
              </a:spcBef>
              <a:spcAft>
                <a:spcPts val="0"/>
              </a:spcAft>
              <a:buNone/>
            </a:pPr>
            <a:r>
              <a:t/>
            </a:r>
            <a:endParaRPr b="0" i="0" sz="1000" u="none" cap="none" strike="noStrike">
              <a:solidFill>
                <a:srgbClr val="00B050"/>
              </a:solidFill>
              <a:latin typeface="Arial"/>
              <a:ea typeface="Arial"/>
              <a:cs typeface="Arial"/>
              <a:sym typeface="Arial"/>
            </a:endParaRPr>
          </a:p>
          <a:p>
            <a:pPr indent="0" lvl="0" marL="0" marR="0" rtl="0" algn="l">
              <a:lnSpc>
                <a:spcPct val="100000"/>
              </a:lnSpc>
              <a:spcBef>
                <a:spcPts val="0"/>
              </a:spcBef>
              <a:spcAft>
                <a:spcPts val="0"/>
              </a:spcAft>
              <a:buNone/>
            </a:pPr>
            <a:r>
              <a:t/>
            </a:r>
            <a:endParaRPr/>
          </a:p>
        </p:txBody>
      </p:sp>
      <p:pic>
        <p:nvPicPr>
          <p:cNvPr id="265" name="Google Shape;265;p36"/>
          <p:cNvPicPr preferRelativeResize="0"/>
          <p:nvPr/>
        </p:nvPicPr>
        <p:blipFill>
          <a:blip r:embed="rId4">
            <a:alphaModFix/>
          </a:blip>
          <a:stretch>
            <a:fillRect/>
          </a:stretch>
        </p:blipFill>
        <p:spPr>
          <a:xfrm>
            <a:off x="6104175" y="663925"/>
            <a:ext cx="2496211" cy="3376974"/>
          </a:xfrm>
          <a:prstGeom prst="rect">
            <a:avLst/>
          </a:prstGeom>
          <a:noFill/>
          <a:ln>
            <a:noFill/>
          </a:ln>
        </p:spPr>
      </p:pic>
      <p:pic>
        <p:nvPicPr>
          <p:cNvPr id="266" name="Google Shape;266;p36"/>
          <p:cNvPicPr preferRelativeResize="0"/>
          <p:nvPr/>
        </p:nvPicPr>
        <p:blipFill>
          <a:blip r:embed="rId5">
            <a:alphaModFix/>
          </a:blip>
          <a:stretch>
            <a:fillRect/>
          </a:stretch>
        </p:blipFill>
        <p:spPr>
          <a:xfrm>
            <a:off x="4031875" y="2481100"/>
            <a:ext cx="1987191" cy="15597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37"/>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latin typeface="Times New Roman"/>
                <a:ea typeface="Times New Roman"/>
                <a:cs typeface="Times New Roman"/>
                <a:sym typeface="Times New Roman"/>
              </a:rPr>
              <a:t>Conclusion</a:t>
            </a:r>
            <a:endParaRPr/>
          </a:p>
        </p:txBody>
      </p:sp>
      <p:sp>
        <p:nvSpPr>
          <p:cNvPr id="272" name="Google Shape;272;p37"/>
          <p:cNvSpPr txBox="1"/>
          <p:nvPr/>
        </p:nvSpPr>
        <p:spPr>
          <a:xfrm>
            <a:off x="387900" y="1004455"/>
            <a:ext cx="5278500" cy="3294000"/>
          </a:xfrm>
          <a:prstGeom prst="rect">
            <a:avLst/>
          </a:prstGeom>
          <a:solidFill>
            <a:srgbClr val="F3F3F3"/>
          </a:solidFill>
          <a:ln>
            <a:noFill/>
          </a:ln>
        </p:spPr>
        <p:txBody>
          <a:bodyPr anchorCtr="0" anchor="t" bIns="45700" lIns="91425" spcFirstLastPara="1" rIns="91425" wrap="square" tIns="45700">
            <a:spAutoFit/>
          </a:bodyPr>
          <a:lstStyle/>
          <a:p>
            <a:pPr indent="-177800" lvl="0" marL="171450" marR="0" rtl="0" algn="l">
              <a:lnSpc>
                <a:spcPct val="100000"/>
              </a:lnSpc>
              <a:spcBef>
                <a:spcPts val="0"/>
              </a:spcBef>
              <a:spcAft>
                <a:spcPts val="0"/>
              </a:spcAft>
              <a:buClr>
                <a:srgbClr val="000000"/>
              </a:buClr>
              <a:buSzPts val="1300"/>
              <a:buFont typeface="Times New Roman"/>
              <a:buChar char="❖"/>
            </a:pPr>
            <a:r>
              <a:rPr i="0" lang="en" sz="1300" u="none" cap="none" strike="noStrike">
                <a:solidFill>
                  <a:srgbClr val="0000FF"/>
                </a:solidFill>
                <a:latin typeface="Times New Roman"/>
                <a:ea typeface="Times New Roman"/>
                <a:cs typeface="Times New Roman"/>
                <a:sym typeface="Times New Roman"/>
              </a:rPr>
              <a:t>Vision Transformers </a:t>
            </a:r>
            <a:r>
              <a:rPr i="0" lang="en" sz="1300" u="none" cap="none" strike="noStrike">
                <a:solidFill>
                  <a:schemeClr val="dk1"/>
                </a:solidFill>
                <a:latin typeface="Times New Roman"/>
                <a:ea typeface="Times New Roman"/>
                <a:cs typeface="Times New Roman"/>
                <a:sym typeface="Times New Roman"/>
              </a:rPr>
              <a:t>achieve outstanding classification accuracy across large, complex datasets (including GLDv2) even when the numbers of classes are large (100). </a:t>
            </a:r>
            <a:endParaRPr sz="1500">
              <a:latin typeface="Times New Roman"/>
              <a:ea typeface="Times New Roman"/>
              <a:cs typeface="Times New Roman"/>
              <a:sym typeface="Times New Roman"/>
            </a:endParaRPr>
          </a:p>
          <a:p>
            <a:pPr indent="-95250" lvl="0" marL="171450" marR="0" rtl="0" algn="l">
              <a:lnSpc>
                <a:spcPct val="100000"/>
              </a:lnSpc>
              <a:spcBef>
                <a:spcPts val="0"/>
              </a:spcBef>
              <a:spcAft>
                <a:spcPts val="0"/>
              </a:spcAft>
              <a:buClr>
                <a:srgbClr val="000000"/>
              </a:buClr>
              <a:buSzPts val="1200"/>
              <a:buFont typeface="Noto Sans Symbols"/>
              <a:buNone/>
            </a:pPr>
            <a:r>
              <a:t/>
            </a:r>
            <a:endParaRPr i="0" sz="1300" u="none" cap="none" strike="noStrike">
              <a:solidFill>
                <a:schemeClr val="dk1"/>
              </a:solidFill>
              <a:latin typeface="Times New Roman"/>
              <a:ea typeface="Times New Roman"/>
              <a:cs typeface="Times New Roman"/>
              <a:sym typeface="Times New Roman"/>
            </a:endParaRPr>
          </a:p>
          <a:p>
            <a:pPr indent="-177800" lvl="0" marL="171450" marR="0" rtl="0" algn="l">
              <a:lnSpc>
                <a:spcPct val="100000"/>
              </a:lnSpc>
              <a:spcBef>
                <a:spcPts val="0"/>
              </a:spcBef>
              <a:spcAft>
                <a:spcPts val="0"/>
              </a:spcAft>
              <a:buClr>
                <a:srgbClr val="000000"/>
              </a:buClr>
              <a:buSzPts val="1300"/>
              <a:buFont typeface="Times New Roman"/>
              <a:buChar char="❖"/>
            </a:pPr>
            <a:r>
              <a:rPr i="0" lang="en" sz="1300" u="none" cap="none" strike="noStrike">
                <a:solidFill>
                  <a:schemeClr val="dk1"/>
                </a:solidFill>
                <a:latin typeface="Times New Roman"/>
                <a:ea typeface="Times New Roman"/>
                <a:cs typeface="Times New Roman"/>
                <a:sym typeface="Times New Roman"/>
              </a:rPr>
              <a:t>Traditional techniques work well on datasets that have </a:t>
            </a:r>
            <a:r>
              <a:rPr i="0" lang="en" sz="1300" u="none" cap="none" strike="noStrike">
                <a:solidFill>
                  <a:srgbClr val="0000FF"/>
                </a:solidFill>
                <a:latin typeface="Times New Roman"/>
                <a:ea typeface="Times New Roman"/>
                <a:cs typeface="Times New Roman"/>
                <a:sym typeface="Times New Roman"/>
              </a:rPr>
              <a:t>homogeneous features</a:t>
            </a:r>
            <a:r>
              <a:rPr i="0" lang="en" sz="1300" u="none" cap="none" strike="noStrike">
                <a:solidFill>
                  <a:schemeClr val="dk1"/>
                </a:solidFill>
                <a:latin typeface="Times New Roman"/>
                <a:ea typeface="Times New Roman"/>
                <a:cs typeface="Times New Roman"/>
                <a:sym typeface="Times New Roman"/>
              </a:rPr>
              <a:t> but underperform when images have non-homogeneous features.</a:t>
            </a:r>
            <a:endParaRPr sz="1500">
              <a:latin typeface="Times New Roman"/>
              <a:ea typeface="Times New Roman"/>
              <a:cs typeface="Times New Roman"/>
              <a:sym typeface="Times New Roman"/>
            </a:endParaRPr>
          </a:p>
          <a:p>
            <a:pPr indent="-95250" lvl="0" marL="171450" marR="0" rtl="0" algn="l">
              <a:lnSpc>
                <a:spcPct val="100000"/>
              </a:lnSpc>
              <a:spcBef>
                <a:spcPts val="0"/>
              </a:spcBef>
              <a:spcAft>
                <a:spcPts val="0"/>
              </a:spcAft>
              <a:buClr>
                <a:srgbClr val="000000"/>
              </a:buClr>
              <a:buSzPts val="1200"/>
              <a:buFont typeface="Noto Sans Symbols"/>
              <a:buNone/>
            </a:pPr>
            <a:r>
              <a:t/>
            </a:r>
            <a:endParaRPr i="0" sz="1300" u="none" cap="none" strike="noStrike">
              <a:solidFill>
                <a:schemeClr val="dk1"/>
              </a:solidFill>
              <a:latin typeface="Times New Roman"/>
              <a:ea typeface="Times New Roman"/>
              <a:cs typeface="Times New Roman"/>
              <a:sym typeface="Times New Roman"/>
            </a:endParaRPr>
          </a:p>
          <a:p>
            <a:pPr indent="-177800" lvl="0" marL="171450" marR="0" rtl="0" algn="l">
              <a:lnSpc>
                <a:spcPct val="100000"/>
              </a:lnSpc>
              <a:spcBef>
                <a:spcPts val="0"/>
              </a:spcBef>
              <a:spcAft>
                <a:spcPts val="0"/>
              </a:spcAft>
              <a:buClr>
                <a:srgbClr val="000000"/>
              </a:buClr>
              <a:buSzPts val="1300"/>
              <a:buFont typeface="Times New Roman"/>
              <a:buChar char="❖"/>
            </a:pPr>
            <a:r>
              <a:rPr i="0" lang="en" sz="1300" u="none" cap="none" strike="noStrike">
                <a:solidFill>
                  <a:srgbClr val="0000FF"/>
                </a:solidFill>
                <a:latin typeface="Times New Roman"/>
                <a:ea typeface="Times New Roman"/>
                <a:cs typeface="Times New Roman"/>
                <a:sym typeface="Times New Roman"/>
              </a:rPr>
              <a:t>Future studies</a:t>
            </a:r>
            <a:r>
              <a:rPr i="0" lang="en" sz="1300" u="none" cap="none" strike="noStrike">
                <a:solidFill>
                  <a:schemeClr val="dk1"/>
                </a:solidFill>
                <a:latin typeface="Times New Roman"/>
                <a:ea typeface="Times New Roman"/>
                <a:cs typeface="Times New Roman"/>
                <a:sym typeface="Times New Roman"/>
              </a:rPr>
              <a:t> can include experiments to determine under what conditions a ViT may underperform CNN.</a:t>
            </a:r>
            <a:endParaRPr sz="1500">
              <a:latin typeface="Times New Roman"/>
              <a:ea typeface="Times New Roman"/>
              <a:cs typeface="Times New Roman"/>
              <a:sym typeface="Times New Roman"/>
            </a:endParaRPr>
          </a:p>
          <a:p>
            <a:pPr indent="-95250" lvl="0" marL="171450" marR="0" rtl="0" algn="l">
              <a:lnSpc>
                <a:spcPct val="100000"/>
              </a:lnSpc>
              <a:spcBef>
                <a:spcPts val="0"/>
              </a:spcBef>
              <a:spcAft>
                <a:spcPts val="0"/>
              </a:spcAft>
              <a:buClr>
                <a:srgbClr val="000000"/>
              </a:buClr>
              <a:buSzPts val="1200"/>
              <a:buFont typeface="Noto Sans Symbols"/>
              <a:buNone/>
            </a:pPr>
            <a:r>
              <a:t/>
            </a:r>
            <a:endParaRPr i="0" sz="1300" u="none" cap="none" strike="noStrike">
              <a:solidFill>
                <a:schemeClr val="dk1"/>
              </a:solidFill>
              <a:latin typeface="Times New Roman"/>
              <a:ea typeface="Times New Roman"/>
              <a:cs typeface="Times New Roman"/>
              <a:sym typeface="Times New Roman"/>
            </a:endParaRPr>
          </a:p>
          <a:p>
            <a:pPr indent="-177800" lvl="0" marL="171450" marR="0" rtl="0" algn="l">
              <a:lnSpc>
                <a:spcPct val="100000"/>
              </a:lnSpc>
              <a:spcBef>
                <a:spcPts val="0"/>
              </a:spcBef>
              <a:spcAft>
                <a:spcPts val="0"/>
              </a:spcAft>
              <a:buClr>
                <a:srgbClr val="000000"/>
              </a:buClr>
              <a:buSzPts val="1300"/>
              <a:buFont typeface="Times New Roman"/>
              <a:buChar char="❖"/>
            </a:pPr>
            <a:r>
              <a:rPr i="0" lang="en" sz="1300" u="none" cap="none" strike="noStrike">
                <a:solidFill>
                  <a:srgbClr val="0000FF"/>
                </a:solidFill>
                <a:latin typeface="Times New Roman"/>
                <a:ea typeface="Times New Roman"/>
                <a:cs typeface="Times New Roman"/>
                <a:sym typeface="Times New Roman"/>
              </a:rPr>
              <a:t>Combining features extracted by a ViT with handcrafted techniques</a:t>
            </a:r>
            <a:r>
              <a:rPr i="0" lang="en" sz="1300" u="none" cap="none" strike="noStrike">
                <a:solidFill>
                  <a:schemeClr val="dk1"/>
                </a:solidFill>
                <a:latin typeface="Times New Roman"/>
                <a:ea typeface="Times New Roman"/>
                <a:cs typeface="Times New Roman"/>
                <a:sym typeface="Times New Roman"/>
              </a:rPr>
              <a:t> can address some of the intra-class variations and inter-class similarities especially with medical-imaging applications.</a:t>
            </a:r>
            <a:endParaRPr sz="1500">
              <a:latin typeface="Times New Roman"/>
              <a:ea typeface="Times New Roman"/>
              <a:cs typeface="Times New Roman"/>
              <a:sym typeface="Times New Roman"/>
            </a:endParaRPr>
          </a:p>
          <a:p>
            <a:pPr indent="-95250" lvl="0" marL="171450" marR="0" rtl="0" algn="l">
              <a:lnSpc>
                <a:spcPct val="100000"/>
              </a:lnSpc>
              <a:spcBef>
                <a:spcPts val="0"/>
              </a:spcBef>
              <a:spcAft>
                <a:spcPts val="0"/>
              </a:spcAft>
              <a:buClr>
                <a:srgbClr val="000000"/>
              </a:buClr>
              <a:buSzPts val="1200"/>
              <a:buFont typeface="Noto Sans Symbols"/>
              <a:buNone/>
            </a:pPr>
            <a:r>
              <a:t/>
            </a:r>
            <a:endParaRPr i="0" sz="1300" u="none" cap="none" strike="noStrike">
              <a:solidFill>
                <a:schemeClr val="dk1"/>
              </a:solidFill>
              <a:latin typeface="Times New Roman"/>
              <a:ea typeface="Times New Roman"/>
              <a:cs typeface="Times New Roman"/>
              <a:sym typeface="Times New Roman"/>
            </a:endParaRPr>
          </a:p>
          <a:p>
            <a:pPr indent="-177800" lvl="0" marL="171450" marR="0" rtl="0" algn="l">
              <a:lnSpc>
                <a:spcPct val="100000"/>
              </a:lnSpc>
              <a:spcBef>
                <a:spcPts val="0"/>
              </a:spcBef>
              <a:spcAft>
                <a:spcPts val="0"/>
              </a:spcAft>
              <a:buClr>
                <a:srgbClr val="000000"/>
              </a:buClr>
              <a:buSzPts val="1300"/>
              <a:buFont typeface="Times New Roman"/>
              <a:buChar char="❖"/>
            </a:pPr>
            <a:r>
              <a:rPr i="0" lang="en" sz="1300" u="none" cap="none" strike="noStrike">
                <a:solidFill>
                  <a:schemeClr val="dk1"/>
                </a:solidFill>
                <a:latin typeface="Times New Roman"/>
                <a:ea typeface="Times New Roman"/>
                <a:cs typeface="Times New Roman"/>
                <a:sym typeface="Times New Roman"/>
              </a:rPr>
              <a:t>Using multi-modal transformer models with </a:t>
            </a:r>
            <a:r>
              <a:rPr i="0" lang="en" sz="1300" u="none" cap="none" strike="noStrike">
                <a:solidFill>
                  <a:srgbClr val="0000FF"/>
                </a:solidFill>
                <a:latin typeface="Times New Roman"/>
                <a:ea typeface="Times New Roman"/>
                <a:cs typeface="Times New Roman"/>
                <a:sym typeface="Times New Roman"/>
              </a:rPr>
              <a:t>NLP and CV </a:t>
            </a:r>
            <a:r>
              <a:rPr i="0" lang="en" sz="1300" u="none" cap="none" strike="noStrike">
                <a:solidFill>
                  <a:schemeClr val="dk1"/>
                </a:solidFill>
                <a:latin typeface="Times New Roman"/>
                <a:ea typeface="Times New Roman"/>
                <a:cs typeface="Times New Roman"/>
                <a:sym typeface="Times New Roman"/>
              </a:rPr>
              <a:t>can lead to interesting use cases.</a:t>
            </a:r>
            <a:endParaRPr sz="1500">
              <a:latin typeface="Times New Roman"/>
              <a:ea typeface="Times New Roman"/>
              <a:cs typeface="Times New Roman"/>
              <a:sym typeface="Times New Roman"/>
            </a:endParaRPr>
          </a:p>
        </p:txBody>
      </p:sp>
      <p:pic>
        <p:nvPicPr>
          <p:cNvPr id="273" name="Google Shape;273;p37"/>
          <p:cNvPicPr preferRelativeResize="0"/>
          <p:nvPr/>
        </p:nvPicPr>
        <p:blipFill>
          <a:blip r:embed="rId3">
            <a:alphaModFix/>
          </a:blip>
          <a:stretch>
            <a:fillRect/>
          </a:stretch>
        </p:blipFill>
        <p:spPr>
          <a:xfrm>
            <a:off x="5716375" y="1612200"/>
            <a:ext cx="3277500" cy="21923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5"/>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latin typeface="Times New Roman"/>
                <a:ea typeface="Times New Roman"/>
                <a:cs typeface="Times New Roman"/>
                <a:sym typeface="Times New Roman"/>
              </a:rPr>
              <a:t>Image Classification</a:t>
            </a:r>
            <a:endParaRPr/>
          </a:p>
        </p:txBody>
      </p:sp>
      <p:sp>
        <p:nvSpPr>
          <p:cNvPr id="105" name="Google Shape;105;p25"/>
          <p:cNvSpPr txBox="1"/>
          <p:nvPr/>
        </p:nvSpPr>
        <p:spPr>
          <a:xfrm>
            <a:off x="176180" y="1120371"/>
            <a:ext cx="4575000" cy="3579600"/>
          </a:xfrm>
          <a:prstGeom prst="rect">
            <a:avLst/>
          </a:prstGeom>
          <a:noFill/>
          <a:ln>
            <a:noFill/>
          </a:ln>
        </p:spPr>
        <p:txBody>
          <a:bodyPr anchorCtr="0" anchor="t" bIns="91425" lIns="91425" spcFirstLastPara="1" rIns="91425" wrap="square" tIns="91425">
            <a:noAutofit/>
          </a:bodyPr>
          <a:lstStyle/>
          <a:p>
            <a:pPr indent="-317500" lvl="0" marL="457200" marR="0" rtl="0" algn="l">
              <a:lnSpc>
                <a:spcPct val="115000"/>
              </a:lnSpc>
              <a:spcBef>
                <a:spcPts val="1600"/>
              </a:spcBef>
              <a:spcAft>
                <a:spcPts val="0"/>
              </a:spcAft>
              <a:buClr>
                <a:schemeClr val="dk2"/>
              </a:buClr>
              <a:buSzPts val="1400"/>
              <a:buFont typeface="Times New Roman"/>
              <a:buChar char="❑"/>
            </a:pPr>
            <a:r>
              <a:rPr i="0" lang="en" sz="1800" u="none" cap="none" strike="noStrike">
                <a:solidFill>
                  <a:schemeClr val="dk2"/>
                </a:solidFill>
                <a:latin typeface="Times New Roman"/>
                <a:ea typeface="Times New Roman"/>
                <a:cs typeface="Times New Roman"/>
                <a:sym typeface="Times New Roman"/>
              </a:rPr>
              <a:t>Essential Task in Computer Vision</a:t>
            </a:r>
            <a:endParaRPr>
              <a:latin typeface="Times New Roman"/>
              <a:ea typeface="Times New Roman"/>
              <a:cs typeface="Times New Roman"/>
              <a:sym typeface="Times New Roman"/>
            </a:endParaRPr>
          </a:p>
          <a:p>
            <a:pPr indent="-317500" lvl="0" marL="457200" marR="0" rtl="0" algn="l">
              <a:lnSpc>
                <a:spcPct val="115000"/>
              </a:lnSpc>
              <a:spcBef>
                <a:spcPts val="1600"/>
              </a:spcBef>
              <a:spcAft>
                <a:spcPts val="0"/>
              </a:spcAft>
              <a:buClr>
                <a:schemeClr val="dk2"/>
              </a:buClr>
              <a:buSzPts val="1400"/>
              <a:buFont typeface="Times New Roman"/>
              <a:buChar char="❑"/>
            </a:pPr>
            <a:r>
              <a:rPr i="0" lang="en" sz="1800" u="none" cap="none" strike="noStrike">
                <a:solidFill>
                  <a:schemeClr val="dk2"/>
                </a:solidFill>
                <a:latin typeface="Times New Roman"/>
                <a:ea typeface="Times New Roman"/>
                <a:cs typeface="Times New Roman"/>
                <a:sym typeface="Times New Roman"/>
              </a:rPr>
              <a:t>Considerable Research on Handcrafted Techniques with Traditional Classifiers (SVM, RF, Gradient Boost) and deep learning models (CNN and ViT)</a:t>
            </a:r>
            <a:endParaRPr i="0" sz="1200" u="none" cap="none" strike="noStrike">
              <a:solidFill>
                <a:srgbClr val="000000"/>
              </a:solidFill>
              <a:latin typeface="Times New Roman"/>
              <a:ea typeface="Times New Roman"/>
              <a:cs typeface="Times New Roman"/>
              <a:sym typeface="Times New Roman"/>
            </a:endParaRPr>
          </a:p>
          <a:p>
            <a:pPr indent="-317500" lvl="0" marL="457200" marR="0" rtl="0" algn="l">
              <a:lnSpc>
                <a:spcPct val="115000"/>
              </a:lnSpc>
              <a:spcBef>
                <a:spcPts val="1600"/>
              </a:spcBef>
              <a:spcAft>
                <a:spcPts val="0"/>
              </a:spcAft>
              <a:buClr>
                <a:schemeClr val="dk2"/>
              </a:buClr>
              <a:buSzPts val="1400"/>
              <a:buFont typeface="Times New Roman"/>
              <a:buChar char="❑"/>
            </a:pPr>
            <a:r>
              <a:rPr i="0" lang="en" sz="1800" u="none" cap="none" strike="noStrike">
                <a:solidFill>
                  <a:schemeClr val="dk2"/>
                </a:solidFill>
                <a:latin typeface="Times New Roman"/>
                <a:ea typeface="Times New Roman"/>
                <a:cs typeface="Times New Roman"/>
                <a:sym typeface="Times New Roman"/>
              </a:rPr>
              <a:t>Use Cases – Medical Imaging, Satellite Imaging, Self Driving Cars</a:t>
            </a:r>
            <a:endParaRPr>
              <a:latin typeface="Times New Roman"/>
              <a:ea typeface="Times New Roman"/>
              <a:cs typeface="Times New Roman"/>
              <a:sym typeface="Times New Roman"/>
            </a:endParaRPr>
          </a:p>
          <a:p>
            <a:pPr indent="-317500" lvl="0" marL="457200" marR="0" rtl="0" algn="l">
              <a:lnSpc>
                <a:spcPct val="115000"/>
              </a:lnSpc>
              <a:spcBef>
                <a:spcPts val="1600"/>
              </a:spcBef>
              <a:spcAft>
                <a:spcPts val="0"/>
              </a:spcAft>
              <a:buClr>
                <a:schemeClr val="dk2"/>
              </a:buClr>
              <a:buSzPts val="1400"/>
              <a:buFont typeface="Times New Roman"/>
              <a:buChar char="❑"/>
            </a:pPr>
            <a:r>
              <a:rPr i="0" lang="en" sz="1800" u="none" cap="none" strike="noStrike">
                <a:solidFill>
                  <a:schemeClr val="dk2"/>
                </a:solidFill>
                <a:latin typeface="Times New Roman"/>
                <a:ea typeface="Times New Roman"/>
                <a:cs typeface="Times New Roman"/>
                <a:sym typeface="Times New Roman"/>
              </a:rPr>
              <a:t>Emergence of Vision-Language Models</a:t>
            </a:r>
            <a:endParaRPr i="0" sz="1200" u="none" cap="none" strike="noStrike">
              <a:solidFill>
                <a:srgbClr val="000000"/>
              </a:solidFill>
              <a:latin typeface="Times New Roman"/>
              <a:ea typeface="Times New Roman"/>
              <a:cs typeface="Times New Roman"/>
              <a:sym typeface="Times New Roman"/>
            </a:endParaRPr>
          </a:p>
          <a:p>
            <a:pPr indent="-228600" lvl="0" marL="457200" marR="0" rtl="0" algn="l">
              <a:lnSpc>
                <a:spcPct val="115000"/>
              </a:lnSpc>
              <a:spcBef>
                <a:spcPts val="0"/>
              </a:spcBef>
              <a:spcAft>
                <a:spcPts val="0"/>
              </a:spcAft>
              <a:buClr>
                <a:schemeClr val="dk2"/>
              </a:buClr>
              <a:buSzPts val="1400"/>
              <a:buFont typeface="Noto Sans Symbols"/>
              <a:buNone/>
            </a:pPr>
            <a:r>
              <a:t/>
            </a:r>
            <a:endParaRPr i="0" sz="1600" u="none" cap="none" strike="noStrike">
              <a:solidFill>
                <a:schemeClr val="dk2"/>
              </a:solidFill>
              <a:latin typeface="Times New Roman"/>
              <a:ea typeface="Times New Roman"/>
              <a:cs typeface="Times New Roman"/>
              <a:sym typeface="Times New Roman"/>
            </a:endParaRPr>
          </a:p>
        </p:txBody>
      </p:sp>
      <p:pic>
        <p:nvPicPr>
          <p:cNvPr descr="A picture containing text, x-ray film&#10;&#10;Description automatically generated" id="106" name="Google Shape;106;p25"/>
          <p:cNvPicPr preferRelativeResize="0"/>
          <p:nvPr/>
        </p:nvPicPr>
        <p:blipFill rotWithShape="1">
          <a:blip r:embed="rId3">
            <a:alphaModFix/>
          </a:blip>
          <a:srcRect b="0" l="0" r="0" t="0"/>
          <a:stretch/>
        </p:blipFill>
        <p:spPr>
          <a:xfrm>
            <a:off x="5049106" y="206255"/>
            <a:ext cx="2106277" cy="2214670"/>
          </a:xfrm>
          <a:prstGeom prst="rect">
            <a:avLst/>
          </a:prstGeom>
          <a:noFill/>
          <a:ln>
            <a:noFill/>
          </a:ln>
        </p:spPr>
      </p:pic>
      <p:pic>
        <p:nvPicPr>
          <p:cNvPr descr="A picture containing text, sky, outdoor&#10;&#10;Description automatically generated" id="107" name="Google Shape;107;p25"/>
          <p:cNvPicPr preferRelativeResize="0"/>
          <p:nvPr/>
        </p:nvPicPr>
        <p:blipFill rotWithShape="1">
          <a:blip r:embed="rId4">
            <a:alphaModFix/>
          </a:blip>
          <a:srcRect b="0" l="0" r="0" t="0"/>
          <a:stretch/>
        </p:blipFill>
        <p:spPr>
          <a:xfrm>
            <a:off x="5104044" y="2420925"/>
            <a:ext cx="3554650" cy="2070291"/>
          </a:xfrm>
          <a:prstGeom prst="rect">
            <a:avLst/>
          </a:prstGeom>
          <a:noFill/>
          <a:ln>
            <a:noFill/>
          </a:ln>
        </p:spPr>
      </p:pic>
      <p:pic>
        <p:nvPicPr>
          <p:cNvPr descr="A small white car&#10;&#10;Description automatically generated with medium confidence" id="108" name="Google Shape;108;p25"/>
          <p:cNvPicPr preferRelativeResize="0"/>
          <p:nvPr/>
        </p:nvPicPr>
        <p:blipFill rotWithShape="1">
          <a:blip r:embed="rId5">
            <a:alphaModFix/>
          </a:blip>
          <a:srcRect b="0" l="0" r="0" t="0"/>
          <a:stretch/>
        </p:blipFill>
        <p:spPr>
          <a:xfrm>
            <a:off x="7133456" y="483586"/>
            <a:ext cx="1848539" cy="1556048"/>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6"/>
          <p:cNvSpPr txBox="1"/>
          <p:nvPr>
            <p:ph type="title"/>
          </p:nvPr>
        </p:nvSpPr>
        <p:spPr>
          <a:xfrm>
            <a:off x="311700" y="4245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latin typeface="Times New Roman"/>
                <a:ea typeface="Times New Roman"/>
                <a:cs typeface="Times New Roman"/>
                <a:sym typeface="Times New Roman"/>
              </a:rPr>
              <a:t>Our Inspiration</a:t>
            </a:r>
            <a:endParaRPr/>
          </a:p>
        </p:txBody>
      </p:sp>
      <p:sp>
        <p:nvSpPr>
          <p:cNvPr id="114" name="Google Shape;114;p26"/>
          <p:cNvSpPr txBox="1"/>
          <p:nvPr/>
        </p:nvSpPr>
        <p:spPr>
          <a:xfrm>
            <a:off x="136217" y="1100179"/>
            <a:ext cx="6123900" cy="3368100"/>
          </a:xfrm>
          <a:prstGeom prst="rect">
            <a:avLst/>
          </a:prstGeom>
          <a:noFill/>
          <a:ln>
            <a:noFill/>
          </a:ln>
        </p:spPr>
        <p:txBody>
          <a:bodyPr anchorCtr="0" anchor="t" bIns="91425" lIns="91425" spcFirstLastPara="1" rIns="91425" wrap="square" tIns="91425">
            <a:noAutofit/>
          </a:bodyPr>
          <a:lstStyle/>
          <a:p>
            <a:pPr indent="-323850" lvl="0" marL="457200" marR="0" rtl="0" algn="l">
              <a:lnSpc>
                <a:spcPct val="115000"/>
              </a:lnSpc>
              <a:spcBef>
                <a:spcPts val="1600"/>
              </a:spcBef>
              <a:spcAft>
                <a:spcPts val="0"/>
              </a:spcAft>
              <a:buClr>
                <a:schemeClr val="dk2"/>
              </a:buClr>
              <a:buSzPts val="1500"/>
              <a:buFont typeface="Times New Roman"/>
              <a:buChar char="❖"/>
            </a:pPr>
            <a:r>
              <a:rPr i="0" lang="en" sz="1700" u="none" cap="none" strike="noStrike">
                <a:solidFill>
                  <a:srgbClr val="0000FF"/>
                </a:solidFill>
                <a:latin typeface="Times New Roman"/>
                <a:ea typeface="Times New Roman"/>
                <a:cs typeface="Times New Roman"/>
                <a:sym typeface="Times New Roman"/>
              </a:rPr>
              <a:t>An Image is Worth 16x16 Words - </a:t>
            </a:r>
            <a:r>
              <a:rPr lang="en" sz="1700">
                <a:solidFill>
                  <a:srgbClr val="0000FF"/>
                </a:solidFill>
                <a:latin typeface="Times New Roman"/>
                <a:ea typeface="Times New Roman"/>
                <a:cs typeface="Times New Roman"/>
                <a:sym typeface="Times New Roman"/>
              </a:rPr>
              <a:t>Transformers for Image Recognition at Scale</a:t>
            </a:r>
            <a:r>
              <a:rPr i="0" lang="en" sz="1700" u="none" cap="none" strike="noStrike">
                <a:solidFill>
                  <a:srgbClr val="0000FF"/>
                </a:solidFill>
                <a:latin typeface="Times New Roman"/>
                <a:ea typeface="Times New Roman"/>
                <a:cs typeface="Times New Roman"/>
                <a:sym typeface="Times New Roman"/>
              </a:rPr>
              <a:t> </a:t>
            </a:r>
            <a:r>
              <a:rPr i="0" lang="en" sz="1700" u="none" cap="none" strike="noStrike">
                <a:solidFill>
                  <a:schemeClr val="dk2"/>
                </a:solidFill>
                <a:latin typeface="Times New Roman"/>
                <a:ea typeface="Times New Roman"/>
                <a:cs typeface="Times New Roman"/>
                <a:sym typeface="Times New Roman"/>
              </a:rPr>
              <a:t>(Dosovitskiy et al., Google Research, 2021)</a:t>
            </a:r>
            <a:endParaRPr sz="1700">
              <a:solidFill>
                <a:schemeClr val="dk2"/>
              </a:solidFill>
              <a:latin typeface="Times New Roman"/>
              <a:ea typeface="Times New Roman"/>
              <a:cs typeface="Times New Roman"/>
              <a:sym typeface="Times New Roman"/>
            </a:endParaRPr>
          </a:p>
          <a:p>
            <a:pPr indent="-323850" lvl="0" marL="457200" marR="0" rtl="0" algn="l">
              <a:lnSpc>
                <a:spcPct val="115000"/>
              </a:lnSpc>
              <a:spcBef>
                <a:spcPts val="0"/>
              </a:spcBef>
              <a:spcAft>
                <a:spcPts val="0"/>
              </a:spcAft>
              <a:buClr>
                <a:schemeClr val="dk2"/>
              </a:buClr>
              <a:buSzPts val="1500"/>
              <a:buFont typeface="Times New Roman"/>
              <a:buChar char="❖"/>
            </a:pPr>
            <a:r>
              <a:rPr i="0" lang="en" sz="1500" u="none" cap="none" strike="noStrike">
                <a:solidFill>
                  <a:schemeClr val="dk2"/>
                </a:solidFill>
                <a:latin typeface="Times New Roman"/>
                <a:ea typeface="Times New Roman"/>
                <a:cs typeface="Times New Roman"/>
                <a:sym typeface="Times New Roman"/>
              </a:rPr>
              <a:t>Self-Attention based transformer architecture (S</a:t>
            </a:r>
            <a:r>
              <a:rPr lang="en" sz="1500">
                <a:solidFill>
                  <a:schemeClr val="dk2"/>
                </a:solidFill>
                <a:latin typeface="Times New Roman"/>
                <a:ea typeface="Times New Roman"/>
                <a:cs typeface="Times New Roman"/>
                <a:sym typeface="Times New Roman"/>
              </a:rPr>
              <a:t>ource: </a:t>
            </a:r>
            <a:r>
              <a:rPr i="0" lang="en" sz="1500" u="none" cap="none" strike="noStrike">
                <a:solidFill>
                  <a:schemeClr val="dk2"/>
                </a:solidFill>
                <a:latin typeface="Times New Roman"/>
                <a:ea typeface="Times New Roman"/>
                <a:cs typeface="Times New Roman"/>
                <a:sym typeface="Times New Roman"/>
              </a:rPr>
              <a:t>Attention Is All You Need, Ashish Vaswani et al., 2017)  adapted for images</a:t>
            </a:r>
            <a:endParaRPr sz="1500">
              <a:latin typeface="Times New Roman"/>
              <a:ea typeface="Times New Roman"/>
              <a:cs typeface="Times New Roman"/>
              <a:sym typeface="Times New Roman"/>
            </a:endParaRPr>
          </a:p>
          <a:p>
            <a:pPr indent="-323850" lvl="0" marL="457200" marR="0" rtl="0" algn="l">
              <a:lnSpc>
                <a:spcPct val="115000"/>
              </a:lnSpc>
              <a:spcBef>
                <a:spcPts val="0"/>
              </a:spcBef>
              <a:spcAft>
                <a:spcPts val="0"/>
              </a:spcAft>
              <a:buClr>
                <a:schemeClr val="dk2"/>
              </a:buClr>
              <a:buSzPts val="1500"/>
              <a:buFont typeface="Times New Roman"/>
              <a:buChar char="❖"/>
            </a:pPr>
            <a:r>
              <a:rPr lang="en" sz="1500">
                <a:solidFill>
                  <a:schemeClr val="dk2"/>
                </a:solidFill>
                <a:latin typeface="Times New Roman"/>
                <a:ea typeface="Times New Roman"/>
                <a:cs typeface="Times New Roman"/>
                <a:sym typeface="Times New Roman"/>
              </a:rPr>
              <a:t>Vision Transformer </a:t>
            </a:r>
            <a:r>
              <a:rPr i="0" lang="en" sz="1500" u="none" cap="none" strike="noStrike">
                <a:solidFill>
                  <a:schemeClr val="dk2"/>
                </a:solidFill>
                <a:latin typeface="Times New Roman"/>
                <a:ea typeface="Times New Roman"/>
                <a:cs typeface="Times New Roman"/>
                <a:sym typeface="Times New Roman"/>
              </a:rPr>
              <a:t>Steps</a:t>
            </a:r>
            <a:endParaRPr sz="1500">
              <a:latin typeface="Times New Roman"/>
              <a:ea typeface="Times New Roman"/>
              <a:cs typeface="Times New Roman"/>
              <a:sym typeface="Times New Roman"/>
            </a:endParaRPr>
          </a:p>
          <a:p>
            <a:pPr indent="0" lvl="8" marL="609600" marR="0" rtl="0" algn="l">
              <a:lnSpc>
                <a:spcPct val="115000"/>
              </a:lnSpc>
              <a:spcBef>
                <a:spcPts val="0"/>
              </a:spcBef>
              <a:spcAft>
                <a:spcPts val="0"/>
              </a:spcAft>
              <a:buNone/>
            </a:pPr>
            <a:r>
              <a:rPr i="0" lang="en" sz="1500" u="none" cap="none" strike="noStrike">
                <a:solidFill>
                  <a:schemeClr val="dk2"/>
                </a:solidFill>
                <a:latin typeface="Times New Roman"/>
                <a:ea typeface="Times New Roman"/>
                <a:cs typeface="Times New Roman"/>
                <a:sym typeface="Times New Roman"/>
              </a:rPr>
              <a:t>	- Break image into patches (fixed sizes)</a:t>
            </a:r>
            <a:endParaRPr sz="1500">
              <a:latin typeface="Times New Roman"/>
              <a:ea typeface="Times New Roman"/>
              <a:cs typeface="Times New Roman"/>
              <a:sym typeface="Times New Roman"/>
            </a:endParaRPr>
          </a:p>
          <a:p>
            <a:pPr indent="0" lvl="5" marL="609600" marR="0" rtl="0" algn="l">
              <a:lnSpc>
                <a:spcPct val="115000"/>
              </a:lnSpc>
              <a:spcBef>
                <a:spcPts val="0"/>
              </a:spcBef>
              <a:spcAft>
                <a:spcPts val="0"/>
              </a:spcAft>
              <a:buNone/>
            </a:pPr>
            <a:r>
              <a:rPr i="0" lang="en" sz="1500" u="none" cap="none" strike="noStrike">
                <a:solidFill>
                  <a:schemeClr val="dk2"/>
                </a:solidFill>
                <a:latin typeface="Times New Roman"/>
                <a:ea typeface="Times New Roman"/>
                <a:cs typeface="Times New Roman"/>
                <a:sym typeface="Times New Roman"/>
              </a:rPr>
              <a:t>	- Integrate positional embeddings</a:t>
            </a:r>
            <a:endParaRPr sz="1500">
              <a:latin typeface="Times New Roman"/>
              <a:ea typeface="Times New Roman"/>
              <a:cs typeface="Times New Roman"/>
              <a:sym typeface="Times New Roman"/>
            </a:endParaRPr>
          </a:p>
          <a:p>
            <a:pPr indent="0" lvl="5" marL="609600" marR="0" rtl="0" algn="l">
              <a:lnSpc>
                <a:spcPct val="115000"/>
              </a:lnSpc>
              <a:spcBef>
                <a:spcPts val="0"/>
              </a:spcBef>
              <a:spcAft>
                <a:spcPts val="0"/>
              </a:spcAft>
              <a:buNone/>
            </a:pPr>
            <a:r>
              <a:rPr i="0" lang="en" sz="1500" u="none" cap="none" strike="noStrike">
                <a:solidFill>
                  <a:schemeClr val="dk2"/>
                </a:solidFill>
                <a:latin typeface="Times New Roman"/>
                <a:ea typeface="Times New Roman"/>
                <a:cs typeface="Times New Roman"/>
                <a:sym typeface="Times New Roman"/>
              </a:rPr>
              <a:t>	- Feed the sequence to the transformer encoder</a:t>
            </a:r>
            <a:endParaRPr sz="1500">
              <a:latin typeface="Times New Roman"/>
              <a:ea typeface="Times New Roman"/>
              <a:cs typeface="Times New Roman"/>
              <a:sym typeface="Times New Roman"/>
            </a:endParaRPr>
          </a:p>
          <a:p>
            <a:pPr indent="0" lvl="5" marL="609600" marR="0" rtl="0" algn="l">
              <a:lnSpc>
                <a:spcPct val="115000"/>
              </a:lnSpc>
              <a:spcBef>
                <a:spcPts val="0"/>
              </a:spcBef>
              <a:spcAft>
                <a:spcPts val="0"/>
              </a:spcAft>
              <a:buNone/>
            </a:pPr>
            <a:r>
              <a:rPr i="0" lang="en" sz="1500" u="none" cap="none" strike="noStrike">
                <a:solidFill>
                  <a:schemeClr val="dk2"/>
                </a:solidFill>
                <a:latin typeface="Times New Roman"/>
                <a:ea typeface="Times New Roman"/>
                <a:cs typeface="Times New Roman"/>
                <a:sym typeface="Times New Roman"/>
              </a:rPr>
              <a:t>	- Pre-train the ViT model with image labels</a:t>
            </a:r>
            <a:endParaRPr sz="1500">
              <a:latin typeface="Times New Roman"/>
              <a:ea typeface="Times New Roman"/>
              <a:cs typeface="Times New Roman"/>
              <a:sym typeface="Times New Roman"/>
            </a:endParaRPr>
          </a:p>
          <a:p>
            <a:pPr indent="0" lvl="5" marL="609600" marR="0" rtl="0" algn="l">
              <a:lnSpc>
                <a:spcPct val="115000"/>
              </a:lnSpc>
              <a:spcBef>
                <a:spcPts val="0"/>
              </a:spcBef>
              <a:spcAft>
                <a:spcPts val="0"/>
              </a:spcAft>
              <a:buNone/>
            </a:pPr>
            <a:r>
              <a:rPr i="0" lang="en" sz="1500" u="none" cap="none" strike="noStrike">
                <a:solidFill>
                  <a:schemeClr val="dk2"/>
                </a:solidFill>
                <a:latin typeface="Times New Roman"/>
                <a:ea typeface="Times New Roman"/>
                <a:cs typeface="Times New Roman"/>
                <a:sym typeface="Times New Roman"/>
              </a:rPr>
              <a:t>	- </a:t>
            </a:r>
            <a:r>
              <a:rPr i="0" lang="en" sz="1500" u="none" cap="none" strike="noStrike">
                <a:solidFill>
                  <a:srgbClr val="0000FF"/>
                </a:solidFill>
                <a:latin typeface="Times New Roman"/>
                <a:ea typeface="Times New Roman"/>
                <a:cs typeface="Times New Roman"/>
                <a:sym typeface="Times New Roman"/>
              </a:rPr>
              <a:t>Fine-tune the downstream dataset for image classification</a:t>
            </a:r>
            <a:endParaRPr sz="1500">
              <a:solidFill>
                <a:srgbClr val="0000FF"/>
              </a:solidFill>
              <a:latin typeface="Times New Roman"/>
              <a:ea typeface="Times New Roman"/>
              <a:cs typeface="Times New Roman"/>
              <a:sym typeface="Times New Roman"/>
            </a:endParaRPr>
          </a:p>
          <a:p>
            <a:pPr indent="-228600" lvl="3" marL="914400" marR="0" rtl="0" algn="l">
              <a:lnSpc>
                <a:spcPct val="115000"/>
              </a:lnSpc>
              <a:spcBef>
                <a:spcPts val="0"/>
              </a:spcBef>
              <a:spcAft>
                <a:spcPts val="0"/>
              </a:spcAft>
              <a:buClr>
                <a:schemeClr val="dk2"/>
              </a:buClr>
              <a:buSzPts val="1200"/>
              <a:buFont typeface="Noto Sans Symbols"/>
              <a:buNone/>
            </a:pPr>
            <a:r>
              <a:t/>
            </a:r>
            <a:endParaRPr i="0" sz="1500" u="none" cap="none" strike="noStrike">
              <a:solidFill>
                <a:srgbClr val="000000"/>
              </a:solidFill>
              <a:latin typeface="Times New Roman"/>
              <a:ea typeface="Times New Roman"/>
              <a:cs typeface="Times New Roman"/>
              <a:sym typeface="Times New Roman"/>
            </a:endParaRPr>
          </a:p>
          <a:p>
            <a:pPr indent="-228600" lvl="3" marL="914400" marR="0" rtl="0" algn="l">
              <a:lnSpc>
                <a:spcPct val="115000"/>
              </a:lnSpc>
              <a:spcBef>
                <a:spcPts val="0"/>
              </a:spcBef>
              <a:spcAft>
                <a:spcPts val="0"/>
              </a:spcAft>
              <a:buClr>
                <a:schemeClr val="dk2"/>
              </a:buClr>
              <a:buSzPts val="1200"/>
              <a:buFont typeface="Noto Sans Symbols"/>
              <a:buNone/>
            </a:pPr>
            <a:r>
              <a:t/>
            </a:r>
            <a:endParaRPr i="0" sz="1700" u="none" cap="none" strike="noStrike">
              <a:solidFill>
                <a:schemeClr val="dk2"/>
              </a:solidFill>
              <a:latin typeface="Times New Roman"/>
              <a:ea typeface="Times New Roman"/>
              <a:cs typeface="Times New Roman"/>
              <a:sym typeface="Times New Roman"/>
            </a:endParaRPr>
          </a:p>
          <a:p>
            <a:pPr indent="0" lvl="0" marL="139700" marR="0" rtl="0" algn="l">
              <a:lnSpc>
                <a:spcPct val="115000"/>
              </a:lnSpc>
              <a:spcBef>
                <a:spcPts val="1600"/>
              </a:spcBef>
              <a:spcAft>
                <a:spcPts val="0"/>
              </a:spcAft>
              <a:buNone/>
            </a:pPr>
            <a:r>
              <a:t/>
            </a:r>
            <a:endParaRPr i="0" sz="1700" u="none" cap="none" strike="noStrike">
              <a:solidFill>
                <a:schemeClr val="dk2"/>
              </a:solidFill>
              <a:latin typeface="Times New Roman"/>
              <a:ea typeface="Times New Roman"/>
              <a:cs typeface="Times New Roman"/>
              <a:sym typeface="Times New Roman"/>
            </a:endParaRPr>
          </a:p>
          <a:p>
            <a:pPr indent="-228600" lvl="0" marL="457200" marR="0" rtl="0" algn="l">
              <a:lnSpc>
                <a:spcPct val="115000"/>
              </a:lnSpc>
              <a:spcBef>
                <a:spcPts val="1600"/>
              </a:spcBef>
              <a:spcAft>
                <a:spcPts val="0"/>
              </a:spcAft>
              <a:buClr>
                <a:schemeClr val="dk2"/>
              </a:buClr>
              <a:buSzPts val="1400"/>
              <a:buFont typeface="Noto Sans Symbols"/>
              <a:buNone/>
            </a:pPr>
            <a:r>
              <a:t/>
            </a:r>
            <a:endParaRPr i="0" sz="1300" u="none" cap="none" strike="noStrike">
              <a:solidFill>
                <a:schemeClr val="dk2"/>
              </a:solidFill>
              <a:latin typeface="Times New Roman"/>
              <a:ea typeface="Times New Roman"/>
              <a:cs typeface="Times New Roman"/>
              <a:sym typeface="Times New Roman"/>
            </a:endParaRPr>
          </a:p>
        </p:txBody>
      </p:sp>
      <p:sp>
        <p:nvSpPr>
          <p:cNvPr id="115" name="Google Shape;115;p26"/>
          <p:cNvSpPr/>
          <p:nvPr/>
        </p:nvSpPr>
        <p:spPr>
          <a:xfrm>
            <a:off x="6260124" y="1159263"/>
            <a:ext cx="2827605" cy="2982351"/>
          </a:xfrm>
          <a:prstGeom prst="rect">
            <a:avLst/>
          </a:prstGeom>
          <a:noFill/>
          <a:ln cap="flat" cmpd="sng" w="25400">
            <a:solidFill>
              <a:schemeClr val="dk1"/>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p:txBody>
      </p:sp>
      <p:pic>
        <p:nvPicPr>
          <p:cNvPr id="116" name="Google Shape;116;p26"/>
          <p:cNvPicPr preferRelativeResize="0"/>
          <p:nvPr/>
        </p:nvPicPr>
        <p:blipFill rotWithShape="1">
          <a:blip r:embed="rId3">
            <a:alphaModFix/>
          </a:blip>
          <a:srcRect b="0" l="0" r="0" t="0"/>
          <a:stretch/>
        </p:blipFill>
        <p:spPr>
          <a:xfrm>
            <a:off x="6339995" y="1855504"/>
            <a:ext cx="2747734" cy="1432492"/>
          </a:xfrm>
          <a:prstGeom prst="rect">
            <a:avLst/>
          </a:prstGeom>
          <a:noFill/>
          <a:ln>
            <a:noFill/>
          </a:ln>
        </p:spPr>
      </p:pic>
      <p:sp>
        <p:nvSpPr>
          <p:cNvPr id="117" name="Google Shape;117;p26"/>
          <p:cNvSpPr txBox="1"/>
          <p:nvPr/>
        </p:nvSpPr>
        <p:spPr>
          <a:xfrm>
            <a:off x="6260175" y="4141625"/>
            <a:ext cx="28275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rPr>
              <a:t>Source: An Image is Worth 16x16 Words: Transformers for Image Recognition at Scale</a:t>
            </a:r>
            <a:endParaRPr sz="1100">
              <a:latin typeface="Open Sans"/>
              <a:ea typeface="Open Sans"/>
              <a:cs typeface="Open Sans"/>
              <a:sym typeface="Open Sans"/>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27"/>
          <p:cNvSpPr txBox="1"/>
          <p:nvPr>
            <p:ph type="title"/>
          </p:nvPr>
        </p:nvSpPr>
        <p:spPr>
          <a:xfrm>
            <a:off x="360937" y="87940"/>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solidFill>
                  <a:schemeClr val="dk1"/>
                </a:solidFill>
                <a:latin typeface="Times New Roman"/>
                <a:ea typeface="Times New Roman"/>
                <a:cs typeface="Times New Roman"/>
                <a:sym typeface="Times New Roman"/>
              </a:rPr>
              <a:t>Research Questions</a:t>
            </a:r>
            <a:endParaRPr>
              <a:solidFill>
                <a:schemeClr val="dk1"/>
              </a:solidFill>
              <a:latin typeface="Times New Roman"/>
              <a:ea typeface="Times New Roman"/>
              <a:cs typeface="Times New Roman"/>
              <a:sym typeface="Times New Roman"/>
            </a:endParaRPr>
          </a:p>
        </p:txBody>
      </p:sp>
      <p:sp>
        <p:nvSpPr>
          <p:cNvPr id="123" name="Google Shape;123;p27"/>
          <p:cNvSpPr txBox="1"/>
          <p:nvPr>
            <p:ph idx="2" type="body"/>
          </p:nvPr>
        </p:nvSpPr>
        <p:spPr>
          <a:xfrm>
            <a:off x="360925" y="688450"/>
            <a:ext cx="8290200" cy="1554300"/>
          </a:xfrm>
          <a:prstGeom prst="rect">
            <a:avLst/>
          </a:prstGeom>
          <a:solidFill>
            <a:srgbClr val="F3F3F3"/>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55600" lvl="0" marL="482600" rtl="0" algn="l">
              <a:lnSpc>
                <a:spcPct val="115000"/>
              </a:lnSpc>
              <a:spcBef>
                <a:spcPts val="0"/>
              </a:spcBef>
              <a:spcAft>
                <a:spcPts val="0"/>
              </a:spcAft>
              <a:buSzPts val="1600"/>
              <a:buFont typeface="Times New Roman"/>
              <a:buAutoNum type="arabicPeriod"/>
            </a:pPr>
            <a:r>
              <a:rPr lang="en" sz="1600">
                <a:latin typeface="Times New Roman"/>
                <a:ea typeface="Times New Roman"/>
                <a:cs typeface="Times New Roman"/>
                <a:sym typeface="Times New Roman"/>
              </a:rPr>
              <a:t>How well does a </a:t>
            </a:r>
            <a:r>
              <a:rPr lang="en" sz="1600">
                <a:solidFill>
                  <a:srgbClr val="0000FF"/>
                </a:solidFill>
                <a:latin typeface="Times New Roman"/>
                <a:ea typeface="Times New Roman"/>
                <a:cs typeface="Times New Roman"/>
                <a:sym typeface="Times New Roman"/>
              </a:rPr>
              <a:t>Pre-Trained Vision Transformer Model (ViT) that is Fine Tuned</a:t>
            </a:r>
            <a:r>
              <a:rPr lang="en" sz="1600">
                <a:latin typeface="Times New Roman"/>
                <a:ea typeface="Times New Roman"/>
                <a:cs typeface="Times New Roman"/>
                <a:sym typeface="Times New Roman"/>
              </a:rPr>
              <a:t> compare to CNN models (ResNet 9 &amp; ResNet 50) and models built on manual feature extraction techniques (HOG+SVM, SIFT+SVM, GLCM+SVM) ?</a:t>
            </a:r>
            <a:endParaRPr sz="1600">
              <a:latin typeface="Times New Roman"/>
              <a:ea typeface="Times New Roman"/>
              <a:cs typeface="Times New Roman"/>
              <a:sym typeface="Times New Roman"/>
            </a:endParaRPr>
          </a:p>
          <a:p>
            <a:pPr indent="-355600" lvl="0" marL="482600" rtl="0" algn="l">
              <a:lnSpc>
                <a:spcPct val="115000"/>
              </a:lnSpc>
              <a:spcBef>
                <a:spcPts val="0"/>
              </a:spcBef>
              <a:spcAft>
                <a:spcPts val="0"/>
              </a:spcAft>
              <a:buSzPts val="1600"/>
              <a:buFont typeface="Times New Roman"/>
              <a:buAutoNum type="arabicPeriod"/>
            </a:pPr>
            <a:r>
              <a:rPr lang="en" sz="1600">
                <a:latin typeface="Times New Roman"/>
                <a:ea typeface="Times New Roman"/>
                <a:cs typeface="Times New Roman"/>
                <a:sym typeface="Times New Roman"/>
              </a:rPr>
              <a:t>How does the state-of-the-art ViT model </a:t>
            </a:r>
            <a:r>
              <a:rPr lang="en" sz="1600">
                <a:solidFill>
                  <a:srgbClr val="0000FF"/>
                </a:solidFill>
                <a:latin typeface="Times New Roman"/>
                <a:ea typeface="Times New Roman"/>
                <a:cs typeface="Times New Roman"/>
                <a:sym typeface="Times New Roman"/>
              </a:rPr>
              <a:t>generalize and scale</a:t>
            </a:r>
            <a:r>
              <a:rPr lang="en" sz="1600">
                <a:solidFill>
                  <a:srgbClr val="0070C0"/>
                </a:solidFill>
                <a:latin typeface="Times New Roman"/>
                <a:ea typeface="Times New Roman"/>
                <a:cs typeface="Times New Roman"/>
                <a:sym typeface="Times New Roman"/>
              </a:rPr>
              <a:t> </a:t>
            </a:r>
            <a:r>
              <a:rPr lang="en" sz="1600">
                <a:latin typeface="Times New Roman"/>
                <a:ea typeface="Times New Roman"/>
                <a:cs typeface="Times New Roman"/>
                <a:sym typeface="Times New Roman"/>
              </a:rPr>
              <a:t>?</a:t>
            </a:r>
            <a:endParaRPr sz="1600">
              <a:latin typeface="Times New Roman"/>
              <a:ea typeface="Times New Roman"/>
              <a:cs typeface="Times New Roman"/>
              <a:sym typeface="Times New Roman"/>
            </a:endParaRPr>
          </a:p>
          <a:p>
            <a:pPr indent="-355600" lvl="0" marL="482600" rtl="0" algn="l">
              <a:lnSpc>
                <a:spcPct val="115000"/>
              </a:lnSpc>
              <a:spcBef>
                <a:spcPts val="0"/>
              </a:spcBef>
              <a:spcAft>
                <a:spcPts val="0"/>
              </a:spcAft>
              <a:buSzPts val="1600"/>
              <a:buFont typeface="Times New Roman"/>
              <a:buAutoNum type="arabicPeriod"/>
            </a:pPr>
            <a:r>
              <a:rPr lang="en" sz="1600">
                <a:latin typeface="Times New Roman"/>
                <a:ea typeface="Times New Roman"/>
                <a:cs typeface="Times New Roman"/>
                <a:sym typeface="Times New Roman"/>
              </a:rPr>
              <a:t>What is the </a:t>
            </a:r>
            <a:r>
              <a:rPr lang="en" sz="1600">
                <a:solidFill>
                  <a:srgbClr val="0000FF"/>
                </a:solidFill>
                <a:latin typeface="Times New Roman"/>
                <a:ea typeface="Times New Roman"/>
                <a:cs typeface="Times New Roman"/>
                <a:sym typeface="Times New Roman"/>
              </a:rPr>
              <a:t>future of ViTs</a:t>
            </a:r>
            <a:r>
              <a:rPr lang="en" sz="1600">
                <a:latin typeface="Times New Roman"/>
                <a:ea typeface="Times New Roman"/>
                <a:cs typeface="Times New Roman"/>
                <a:sym typeface="Times New Roman"/>
              </a:rPr>
              <a:t> ?</a:t>
            </a:r>
            <a:endParaRPr sz="1600">
              <a:latin typeface="Times New Roman"/>
              <a:ea typeface="Times New Roman"/>
              <a:cs typeface="Times New Roman"/>
              <a:sym typeface="Times New Roman"/>
            </a:endParaRPr>
          </a:p>
        </p:txBody>
      </p:sp>
      <p:pic>
        <p:nvPicPr>
          <p:cNvPr id="124" name="Google Shape;124;p27"/>
          <p:cNvPicPr preferRelativeResize="0"/>
          <p:nvPr/>
        </p:nvPicPr>
        <p:blipFill rotWithShape="1">
          <a:blip r:embed="rId4">
            <a:alphaModFix/>
          </a:blip>
          <a:srcRect b="0" l="0" r="0" t="0"/>
          <a:stretch/>
        </p:blipFill>
        <p:spPr>
          <a:xfrm>
            <a:off x="1392567" y="2683993"/>
            <a:ext cx="1861548" cy="1676852"/>
          </a:xfrm>
          <a:prstGeom prst="rect">
            <a:avLst/>
          </a:prstGeom>
          <a:noFill/>
          <a:ln>
            <a:noFill/>
          </a:ln>
        </p:spPr>
      </p:pic>
      <p:sp>
        <p:nvSpPr>
          <p:cNvPr id="125" name="Google Shape;125;p27"/>
          <p:cNvSpPr txBox="1"/>
          <p:nvPr/>
        </p:nvSpPr>
        <p:spPr>
          <a:xfrm>
            <a:off x="1100852" y="2306500"/>
            <a:ext cx="2445000" cy="430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 sz="1100" u="none" cap="none" strike="noStrike">
                <a:solidFill>
                  <a:srgbClr val="000000"/>
                </a:solidFill>
                <a:latin typeface="Times New Roman"/>
                <a:ea typeface="Times New Roman"/>
                <a:cs typeface="Times New Roman"/>
                <a:sym typeface="Times New Roman"/>
              </a:rPr>
              <a:t>CIFAR-100, 50k Train, 10k Test, 20 Coarse Class and 100 Fine Class</a:t>
            </a:r>
            <a:endParaRPr/>
          </a:p>
        </p:txBody>
      </p:sp>
      <p:sp>
        <p:nvSpPr>
          <p:cNvPr id="126" name="Google Shape;126;p27"/>
          <p:cNvSpPr txBox="1"/>
          <p:nvPr/>
        </p:nvSpPr>
        <p:spPr>
          <a:xfrm>
            <a:off x="4059900" y="2306500"/>
            <a:ext cx="2611200" cy="43080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lang="en" sz="1100">
                <a:latin typeface="Times New Roman"/>
                <a:ea typeface="Times New Roman"/>
                <a:cs typeface="Times New Roman"/>
                <a:sym typeface="Times New Roman"/>
              </a:rPr>
              <a:t>Subset of </a:t>
            </a:r>
            <a:r>
              <a:rPr b="0" i="0" lang="en" sz="1100" u="none" cap="none" strike="noStrike">
                <a:solidFill>
                  <a:srgbClr val="000000"/>
                </a:solidFill>
                <a:latin typeface="Times New Roman"/>
                <a:ea typeface="Times New Roman"/>
                <a:cs typeface="Times New Roman"/>
                <a:sym typeface="Times New Roman"/>
              </a:rPr>
              <a:t>GL</a:t>
            </a:r>
            <a:r>
              <a:rPr lang="en" sz="1100">
                <a:latin typeface="Times New Roman"/>
                <a:ea typeface="Times New Roman"/>
                <a:cs typeface="Times New Roman"/>
                <a:sym typeface="Times New Roman"/>
              </a:rPr>
              <a:t>Dv</a:t>
            </a:r>
            <a:r>
              <a:rPr b="0" i="0" lang="en" sz="1100" u="none" cap="none" strike="noStrike">
                <a:solidFill>
                  <a:srgbClr val="000000"/>
                </a:solidFill>
                <a:latin typeface="Times New Roman"/>
                <a:ea typeface="Times New Roman"/>
                <a:cs typeface="Times New Roman"/>
                <a:sym typeface="Times New Roman"/>
              </a:rPr>
              <a:t>2</a:t>
            </a:r>
            <a:r>
              <a:rPr b="0" i="0" lang="en" sz="1100" u="none" cap="none" strike="noStrike">
                <a:solidFill>
                  <a:srgbClr val="000000"/>
                </a:solidFill>
                <a:latin typeface="Times New Roman"/>
                <a:ea typeface="Times New Roman"/>
                <a:cs typeface="Times New Roman"/>
                <a:sym typeface="Times New Roman"/>
              </a:rPr>
              <a:t> dataset with only 20 classes</a:t>
            </a:r>
            <a:r>
              <a:rPr lang="en" sz="1100">
                <a:latin typeface="Times New Roman"/>
                <a:ea typeface="Times New Roman"/>
                <a:cs typeface="Times New Roman"/>
                <a:sym typeface="Times New Roman"/>
              </a:rPr>
              <a:t> and 16,633 images in total</a:t>
            </a:r>
            <a:endParaRPr/>
          </a:p>
        </p:txBody>
      </p:sp>
      <p:pic>
        <p:nvPicPr>
          <p:cNvPr id="127" name="Google Shape;127;p27"/>
          <p:cNvPicPr preferRelativeResize="0"/>
          <p:nvPr/>
        </p:nvPicPr>
        <p:blipFill>
          <a:blip r:embed="rId5">
            <a:alphaModFix/>
          </a:blip>
          <a:stretch>
            <a:fillRect/>
          </a:stretch>
        </p:blipFill>
        <p:spPr>
          <a:xfrm>
            <a:off x="4572000" y="2684000"/>
            <a:ext cx="1248274" cy="1554374"/>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8"/>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latin typeface="Times New Roman"/>
                <a:ea typeface="Times New Roman"/>
                <a:cs typeface="Times New Roman"/>
                <a:sym typeface="Times New Roman"/>
              </a:rPr>
              <a:t>CIFAR-100 Dataset EDA</a:t>
            </a:r>
            <a:endParaRPr/>
          </a:p>
        </p:txBody>
      </p:sp>
      <p:pic>
        <p:nvPicPr>
          <p:cNvPr id="133" name="Google Shape;133;p28"/>
          <p:cNvPicPr preferRelativeResize="0"/>
          <p:nvPr/>
        </p:nvPicPr>
        <p:blipFill rotWithShape="1">
          <a:blip r:embed="rId3">
            <a:alphaModFix/>
          </a:blip>
          <a:srcRect b="0" l="0" r="0" t="0"/>
          <a:stretch/>
        </p:blipFill>
        <p:spPr>
          <a:xfrm>
            <a:off x="7128198" y="2732035"/>
            <a:ext cx="2023116" cy="1899481"/>
          </a:xfrm>
          <a:prstGeom prst="rect">
            <a:avLst/>
          </a:prstGeom>
          <a:noFill/>
          <a:ln>
            <a:noFill/>
          </a:ln>
        </p:spPr>
      </p:pic>
      <p:pic>
        <p:nvPicPr>
          <p:cNvPr id="134" name="Google Shape;134;p28"/>
          <p:cNvPicPr preferRelativeResize="0"/>
          <p:nvPr/>
        </p:nvPicPr>
        <p:blipFill rotWithShape="1">
          <a:blip r:embed="rId4">
            <a:alphaModFix/>
          </a:blip>
          <a:srcRect b="0" l="0" r="0" t="0"/>
          <a:stretch/>
        </p:blipFill>
        <p:spPr>
          <a:xfrm>
            <a:off x="5414452" y="999537"/>
            <a:ext cx="2032760" cy="1831076"/>
          </a:xfrm>
          <a:prstGeom prst="rect">
            <a:avLst/>
          </a:prstGeom>
          <a:noFill/>
          <a:ln>
            <a:noFill/>
          </a:ln>
        </p:spPr>
      </p:pic>
      <p:sp>
        <p:nvSpPr>
          <p:cNvPr id="135" name="Google Shape;135;p28"/>
          <p:cNvSpPr txBox="1"/>
          <p:nvPr/>
        </p:nvSpPr>
        <p:spPr>
          <a:xfrm>
            <a:off x="177816" y="999532"/>
            <a:ext cx="5178300" cy="3638400"/>
          </a:xfrm>
          <a:prstGeom prst="rect">
            <a:avLst/>
          </a:prstGeom>
          <a:noFill/>
          <a:ln>
            <a:noFill/>
          </a:ln>
        </p:spPr>
        <p:txBody>
          <a:bodyPr anchorCtr="0" anchor="t" bIns="91425" lIns="91425" spcFirstLastPara="1" rIns="91425" wrap="square" tIns="91425">
            <a:noAutofit/>
          </a:bodyPr>
          <a:lstStyle/>
          <a:p>
            <a:pPr indent="-304800" lvl="0" marL="425450" marR="0" rtl="0" algn="l">
              <a:lnSpc>
                <a:spcPct val="115000"/>
              </a:lnSpc>
              <a:spcBef>
                <a:spcPts val="1600"/>
              </a:spcBef>
              <a:spcAft>
                <a:spcPts val="0"/>
              </a:spcAft>
              <a:buClr>
                <a:schemeClr val="dk2"/>
              </a:buClr>
              <a:buSzPts val="1700"/>
              <a:buFont typeface="Times New Roman"/>
              <a:buChar char="❖"/>
            </a:pPr>
            <a:r>
              <a:rPr i="0" lang="en" sz="1700" u="none" cap="none" strike="noStrike">
                <a:solidFill>
                  <a:schemeClr val="dk2"/>
                </a:solidFill>
                <a:latin typeface="Times New Roman"/>
                <a:ea typeface="Times New Roman"/>
                <a:cs typeface="Times New Roman"/>
                <a:sym typeface="Times New Roman"/>
              </a:rPr>
              <a:t>Dataset has 100 classes (fine labels) containing 600 images each. </a:t>
            </a:r>
            <a:endParaRPr sz="1700">
              <a:latin typeface="Times New Roman"/>
              <a:ea typeface="Times New Roman"/>
              <a:cs typeface="Times New Roman"/>
              <a:sym typeface="Times New Roman"/>
            </a:endParaRPr>
          </a:p>
          <a:p>
            <a:pPr indent="-336550" lvl="0" marL="457200" marR="0" rtl="0" algn="l">
              <a:lnSpc>
                <a:spcPct val="115000"/>
              </a:lnSpc>
              <a:spcBef>
                <a:spcPts val="1600"/>
              </a:spcBef>
              <a:spcAft>
                <a:spcPts val="0"/>
              </a:spcAft>
              <a:buClr>
                <a:schemeClr val="dk2"/>
              </a:buClr>
              <a:buSzPts val="1700"/>
              <a:buFont typeface="Times New Roman"/>
              <a:buChar char="❖"/>
            </a:pPr>
            <a:r>
              <a:rPr i="0" lang="en" sz="1700" u="none" cap="none" strike="noStrike">
                <a:solidFill>
                  <a:schemeClr val="dk2"/>
                </a:solidFill>
                <a:latin typeface="Times New Roman"/>
                <a:ea typeface="Times New Roman"/>
                <a:cs typeface="Times New Roman"/>
                <a:sym typeface="Times New Roman"/>
              </a:rPr>
              <a:t>There are 500 training images and 100 testing images per class. </a:t>
            </a:r>
            <a:endParaRPr sz="1700">
              <a:latin typeface="Times New Roman"/>
              <a:ea typeface="Times New Roman"/>
              <a:cs typeface="Times New Roman"/>
              <a:sym typeface="Times New Roman"/>
            </a:endParaRPr>
          </a:p>
          <a:p>
            <a:pPr indent="-336550" lvl="0" marL="457200" marR="0" rtl="0" algn="l">
              <a:lnSpc>
                <a:spcPct val="115000"/>
              </a:lnSpc>
              <a:spcBef>
                <a:spcPts val="1600"/>
              </a:spcBef>
              <a:spcAft>
                <a:spcPts val="0"/>
              </a:spcAft>
              <a:buClr>
                <a:schemeClr val="dk2"/>
              </a:buClr>
              <a:buSzPts val="1700"/>
              <a:buFont typeface="Times New Roman"/>
              <a:buChar char="❖"/>
            </a:pPr>
            <a:r>
              <a:rPr i="0" lang="en" sz="1700" u="none" cap="none" strike="noStrike">
                <a:solidFill>
                  <a:schemeClr val="dk2"/>
                </a:solidFill>
                <a:latin typeface="Times New Roman"/>
                <a:ea typeface="Times New Roman"/>
                <a:cs typeface="Times New Roman"/>
                <a:sym typeface="Times New Roman"/>
              </a:rPr>
              <a:t>The 100 classes in the CIFAR-100 are grouped into 20 superclasses (course labels). </a:t>
            </a:r>
            <a:endParaRPr sz="1700">
              <a:latin typeface="Times New Roman"/>
              <a:ea typeface="Times New Roman"/>
              <a:cs typeface="Times New Roman"/>
              <a:sym typeface="Times New Roman"/>
            </a:endParaRPr>
          </a:p>
          <a:p>
            <a:pPr indent="-336550" lvl="0" marL="457200" marR="0" rtl="0" algn="l">
              <a:lnSpc>
                <a:spcPct val="115000"/>
              </a:lnSpc>
              <a:spcBef>
                <a:spcPts val="1600"/>
              </a:spcBef>
              <a:spcAft>
                <a:spcPts val="0"/>
              </a:spcAft>
              <a:buClr>
                <a:schemeClr val="dk2"/>
              </a:buClr>
              <a:buSzPts val="1700"/>
              <a:buFont typeface="Times New Roman"/>
              <a:buChar char="❖"/>
            </a:pPr>
            <a:r>
              <a:rPr i="0" lang="en" sz="1700" u="none" cap="none" strike="noStrike">
                <a:solidFill>
                  <a:schemeClr val="dk2"/>
                </a:solidFill>
                <a:latin typeface="Times New Roman"/>
                <a:ea typeface="Times New Roman"/>
                <a:cs typeface="Times New Roman"/>
                <a:sym typeface="Times New Roman"/>
              </a:rPr>
              <a:t>Each image (32x32</a:t>
            </a:r>
            <a:r>
              <a:rPr lang="en" sz="1700">
                <a:solidFill>
                  <a:schemeClr val="dk2"/>
                </a:solidFill>
                <a:latin typeface="Times New Roman"/>
                <a:ea typeface="Times New Roman"/>
                <a:cs typeface="Times New Roman"/>
                <a:sym typeface="Times New Roman"/>
              </a:rPr>
              <a:t>)</a:t>
            </a:r>
            <a:r>
              <a:rPr i="0" lang="en" sz="1700" u="none" cap="none" strike="noStrike">
                <a:solidFill>
                  <a:schemeClr val="dk2"/>
                </a:solidFill>
                <a:latin typeface="Times New Roman"/>
                <a:ea typeface="Times New Roman"/>
                <a:cs typeface="Times New Roman"/>
                <a:sym typeface="Times New Roman"/>
              </a:rPr>
              <a:t> comes with a "fine" label (the class to which it belongs) and a "coarse" label (the superclass to which it belongs).</a:t>
            </a:r>
            <a:endParaRPr i="0" sz="1700" u="none" cap="none" strike="noStrike">
              <a:solidFill>
                <a:schemeClr val="dk2"/>
              </a:solidFill>
              <a:latin typeface="Times New Roman"/>
              <a:ea typeface="Times New Roman"/>
              <a:cs typeface="Times New Roman"/>
              <a:sym typeface="Times New Roman"/>
            </a:endParaRPr>
          </a:p>
          <a:p>
            <a:pPr indent="-336550" lvl="0" marL="457200" marR="0" rtl="0" algn="l">
              <a:lnSpc>
                <a:spcPct val="115000"/>
              </a:lnSpc>
              <a:spcBef>
                <a:spcPts val="1600"/>
              </a:spcBef>
              <a:spcAft>
                <a:spcPts val="0"/>
              </a:spcAft>
              <a:buClr>
                <a:schemeClr val="dk2"/>
              </a:buClr>
              <a:buSzPts val="1700"/>
              <a:buFont typeface="Times New Roman"/>
              <a:buChar char="❖"/>
            </a:pPr>
            <a:r>
              <a:t/>
            </a:r>
            <a:endParaRPr sz="1700">
              <a:solidFill>
                <a:schemeClr val="dk2"/>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9"/>
          <p:cNvSpPr txBox="1"/>
          <p:nvPr>
            <p:ph type="title"/>
          </p:nvPr>
        </p:nvSpPr>
        <p:spPr>
          <a:xfrm>
            <a:off x="311700" y="1402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latin typeface="Times New Roman"/>
                <a:ea typeface="Times New Roman"/>
                <a:cs typeface="Times New Roman"/>
                <a:sym typeface="Times New Roman"/>
              </a:rPr>
              <a:t>GLDv2 Dataset EDA</a:t>
            </a:r>
            <a:endParaRPr/>
          </a:p>
        </p:txBody>
      </p:sp>
      <p:sp>
        <p:nvSpPr>
          <p:cNvPr id="141" name="Google Shape;141;p29"/>
          <p:cNvSpPr txBox="1"/>
          <p:nvPr/>
        </p:nvSpPr>
        <p:spPr>
          <a:xfrm>
            <a:off x="129375" y="676225"/>
            <a:ext cx="6097800" cy="3638400"/>
          </a:xfrm>
          <a:prstGeom prst="rect">
            <a:avLst/>
          </a:prstGeom>
          <a:noFill/>
          <a:ln>
            <a:noFill/>
          </a:ln>
        </p:spPr>
        <p:txBody>
          <a:bodyPr anchorCtr="0" anchor="t" bIns="91425" lIns="91425" spcFirstLastPara="1" rIns="91425" wrap="square" tIns="91425">
            <a:noAutofit/>
          </a:bodyPr>
          <a:lstStyle/>
          <a:p>
            <a:pPr indent="-292100" lvl="0" marL="425450" marR="0" rtl="0" algn="l">
              <a:lnSpc>
                <a:spcPct val="115000"/>
              </a:lnSpc>
              <a:spcBef>
                <a:spcPts val="1600"/>
              </a:spcBef>
              <a:spcAft>
                <a:spcPts val="0"/>
              </a:spcAft>
              <a:buClr>
                <a:schemeClr val="dk1"/>
              </a:buClr>
              <a:buSzPts val="1500"/>
              <a:buFont typeface="Noto Sans Symbols"/>
              <a:buChar char="❖"/>
            </a:pPr>
            <a:r>
              <a:rPr lang="en" sz="1700">
                <a:solidFill>
                  <a:schemeClr val="dk1"/>
                </a:solidFill>
                <a:latin typeface="Times New Roman"/>
                <a:ea typeface="Times New Roman"/>
                <a:cs typeface="Times New Roman"/>
                <a:sym typeface="Times New Roman"/>
              </a:rPr>
              <a:t>Main dataset contains over 4 million images of landmarks across the word, we used Kaggle subset with: </a:t>
            </a:r>
            <a:endParaRPr sz="1700">
              <a:solidFill>
                <a:schemeClr val="dk1"/>
              </a:solidFill>
              <a:latin typeface="Times New Roman"/>
              <a:ea typeface="Times New Roman"/>
              <a:cs typeface="Times New Roman"/>
              <a:sym typeface="Times New Roman"/>
            </a:endParaRPr>
          </a:p>
          <a:p>
            <a:pPr indent="-323850" lvl="1" marL="914400" marR="0" rtl="0" algn="l">
              <a:lnSpc>
                <a:spcPct val="115000"/>
              </a:lnSpc>
              <a:spcBef>
                <a:spcPts val="1600"/>
              </a:spcBef>
              <a:spcAft>
                <a:spcPts val="0"/>
              </a:spcAft>
              <a:buClr>
                <a:schemeClr val="dk1"/>
              </a:buClr>
              <a:buSzPts val="1500"/>
              <a:buFont typeface="Noto Sans Symbols"/>
              <a:buChar char="○"/>
            </a:pPr>
            <a:r>
              <a:rPr lang="en" sz="1700">
                <a:solidFill>
                  <a:schemeClr val="dk1"/>
                </a:solidFill>
                <a:latin typeface="Times New Roman"/>
                <a:ea typeface="Times New Roman"/>
                <a:cs typeface="Times New Roman"/>
                <a:sym typeface="Times New Roman"/>
              </a:rPr>
              <a:t>1,580,470 images and </a:t>
            </a:r>
            <a:r>
              <a:rPr lang="en" sz="1700">
                <a:solidFill>
                  <a:schemeClr val="dk1"/>
                </a:solidFill>
                <a:latin typeface="Times New Roman"/>
                <a:ea typeface="Times New Roman"/>
                <a:cs typeface="Times New Roman"/>
                <a:sym typeface="Times New Roman"/>
              </a:rPr>
              <a:t>81,313 Classes (105.52 GB) </a:t>
            </a:r>
            <a:endParaRPr sz="1700">
              <a:solidFill>
                <a:schemeClr val="dk1"/>
              </a:solidFill>
              <a:latin typeface="Times New Roman"/>
              <a:ea typeface="Times New Roman"/>
              <a:cs typeface="Times New Roman"/>
              <a:sym typeface="Times New Roman"/>
            </a:endParaRPr>
          </a:p>
          <a:p>
            <a:pPr indent="-336550" lvl="1" marL="914400" marR="0" rtl="0" algn="l">
              <a:lnSpc>
                <a:spcPct val="115000"/>
              </a:lnSpc>
              <a:spcBef>
                <a:spcPts val="1600"/>
              </a:spcBef>
              <a:spcAft>
                <a:spcPts val="0"/>
              </a:spcAft>
              <a:buClr>
                <a:schemeClr val="dk1"/>
              </a:buClr>
              <a:buSzPts val="1700"/>
              <a:buFont typeface="Times New Roman"/>
              <a:buChar char="○"/>
            </a:pPr>
            <a:r>
              <a:rPr lang="en" sz="1700">
                <a:solidFill>
                  <a:schemeClr val="dk1"/>
                </a:solidFill>
                <a:latin typeface="Times New Roman"/>
                <a:ea typeface="Times New Roman"/>
                <a:cs typeface="Times New Roman"/>
                <a:sym typeface="Times New Roman"/>
              </a:rPr>
              <a:t>Only 48 Classes had more than 500 images</a:t>
            </a:r>
            <a:endParaRPr sz="1700">
              <a:solidFill>
                <a:schemeClr val="dk1"/>
              </a:solidFill>
              <a:latin typeface="Times New Roman"/>
              <a:ea typeface="Times New Roman"/>
              <a:cs typeface="Times New Roman"/>
              <a:sym typeface="Times New Roman"/>
            </a:endParaRPr>
          </a:p>
          <a:p>
            <a:pPr indent="-336550" lvl="1" marL="914400" marR="0" rtl="0" algn="l">
              <a:lnSpc>
                <a:spcPct val="115000"/>
              </a:lnSpc>
              <a:spcBef>
                <a:spcPts val="1600"/>
              </a:spcBef>
              <a:spcAft>
                <a:spcPts val="0"/>
              </a:spcAft>
              <a:buClr>
                <a:schemeClr val="dk1"/>
              </a:buClr>
              <a:buSzPts val="1700"/>
              <a:buFont typeface="Times New Roman"/>
              <a:buChar char="○"/>
            </a:pPr>
            <a:r>
              <a:rPr lang="en" sz="1700">
                <a:solidFill>
                  <a:schemeClr val="dk1"/>
                </a:solidFill>
                <a:latin typeface="Times New Roman"/>
                <a:ea typeface="Times New Roman"/>
                <a:cs typeface="Times New Roman"/>
                <a:sym typeface="Times New Roman"/>
              </a:rPr>
              <a:t>We used the top 20 classes with less than 1,000 images to avoid outliers and unbalanced classes</a:t>
            </a:r>
            <a:endParaRPr sz="1700">
              <a:solidFill>
                <a:schemeClr val="dk1"/>
              </a:solidFill>
              <a:latin typeface="Times New Roman"/>
              <a:ea typeface="Times New Roman"/>
              <a:cs typeface="Times New Roman"/>
              <a:sym typeface="Times New Roman"/>
            </a:endParaRPr>
          </a:p>
          <a:p>
            <a:pPr indent="-336550" lvl="1" marL="914400" marR="0" rtl="0" algn="l">
              <a:lnSpc>
                <a:spcPct val="115000"/>
              </a:lnSpc>
              <a:spcBef>
                <a:spcPts val="1600"/>
              </a:spcBef>
              <a:spcAft>
                <a:spcPts val="0"/>
              </a:spcAft>
              <a:buClr>
                <a:schemeClr val="dk1"/>
              </a:buClr>
              <a:buSzPts val="1700"/>
              <a:buFont typeface="Times New Roman"/>
              <a:buChar char="○"/>
            </a:pPr>
            <a:r>
              <a:rPr lang="en" sz="1700">
                <a:solidFill>
                  <a:schemeClr val="dk1"/>
                </a:solidFill>
                <a:latin typeface="Times New Roman"/>
                <a:ea typeface="Times New Roman"/>
                <a:cs typeface="Times New Roman"/>
                <a:sym typeface="Times New Roman"/>
              </a:rPr>
              <a:t>Most images had 800x800 resolution so we blurred and downsized to 200x200 </a:t>
            </a:r>
            <a:endParaRPr sz="1700">
              <a:solidFill>
                <a:schemeClr val="dk1"/>
              </a:solidFill>
              <a:latin typeface="Times New Roman"/>
              <a:ea typeface="Times New Roman"/>
              <a:cs typeface="Times New Roman"/>
              <a:sym typeface="Times New Roman"/>
            </a:endParaRPr>
          </a:p>
          <a:p>
            <a:pPr indent="-336550" lvl="1" marL="914400" marR="0" rtl="0" algn="l">
              <a:lnSpc>
                <a:spcPct val="115000"/>
              </a:lnSpc>
              <a:spcBef>
                <a:spcPts val="1600"/>
              </a:spcBef>
              <a:spcAft>
                <a:spcPts val="0"/>
              </a:spcAft>
              <a:buClr>
                <a:schemeClr val="dk1"/>
              </a:buClr>
              <a:buSzPts val="1700"/>
              <a:buFont typeface="Times New Roman"/>
              <a:buChar char="○"/>
            </a:pPr>
            <a:r>
              <a:rPr lang="en" sz="1700">
                <a:solidFill>
                  <a:schemeClr val="dk1"/>
                </a:solidFill>
                <a:latin typeface="Times New Roman"/>
                <a:ea typeface="Times New Roman"/>
                <a:cs typeface="Times New Roman"/>
                <a:sym typeface="Times New Roman"/>
              </a:rPr>
              <a:t>Our dataset included 16,633 images (1.8GB)</a:t>
            </a:r>
            <a:endParaRPr sz="1700">
              <a:solidFill>
                <a:schemeClr val="dk1"/>
              </a:solidFill>
              <a:latin typeface="Times New Roman"/>
              <a:ea typeface="Times New Roman"/>
              <a:cs typeface="Times New Roman"/>
              <a:sym typeface="Times New Roman"/>
            </a:endParaRPr>
          </a:p>
        </p:txBody>
      </p:sp>
      <p:grpSp>
        <p:nvGrpSpPr>
          <p:cNvPr id="142" name="Google Shape;142;p29"/>
          <p:cNvGrpSpPr/>
          <p:nvPr/>
        </p:nvGrpSpPr>
        <p:grpSpPr>
          <a:xfrm>
            <a:off x="6227187" y="1598933"/>
            <a:ext cx="2637124" cy="1945642"/>
            <a:chOff x="5483550" y="2571758"/>
            <a:chExt cx="2637124" cy="1945642"/>
          </a:xfrm>
        </p:grpSpPr>
        <p:pic>
          <p:nvPicPr>
            <p:cNvPr id="143" name="Google Shape;143;p29"/>
            <p:cNvPicPr preferRelativeResize="0"/>
            <p:nvPr/>
          </p:nvPicPr>
          <p:blipFill>
            <a:blip r:embed="rId3">
              <a:alphaModFix/>
            </a:blip>
            <a:stretch>
              <a:fillRect/>
            </a:stretch>
          </p:blipFill>
          <p:spPr>
            <a:xfrm>
              <a:off x="5483550" y="2571758"/>
              <a:ext cx="2637124" cy="1945642"/>
            </a:xfrm>
            <a:prstGeom prst="rect">
              <a:avLst/>
            </a:prstGeom>
            <a:noFill/>
            <a:ln>
              <a:noFill/>
            </a:ln>
          </p:spPr>
        </p:pic>
        <p:sp>
          <p:nvSpPr>
            <p:cNvPr id="144" name="Google Shape;144;p29"/>
            <p:cNvSpPr txBox="1"/>
            <p:nvPr/>
          </p:nvSpPr>
          <p:spPr>
            <a:xfrm>
              <a:off x="6034350" y="2690650"/>
              <a:ext cx="19971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latin typeface="Open Sans"/>
                  <a:ea typeface="Open Sans"/>
                  <a:cs typeface="Open Sans"/>
                  <a:sym typeface="Open Sans"/>
                </a:rPr>
                <a:t>Histogram of images per class</a:t>
              </a:r>
              <a:endParaRPr sz="1000">
                <a:latin typeface="Open Sans"/>
                <a:ea typeface="Open Sans"/>
                <a:cs typeface="Open Sans"/>
                <a:sym typeface="Open Sans"/>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30"/>
          <p:cNvSpPr/>
          <p:nvPr/>
        </p:nvSpPr>
        <p:spPr>
          <a:xfrm>
            <a:off x="6359549" y="1546917"/>
            <a:ext cx="2667573" cy="2282563"/>
          </a:xfrm>
          <a:prstGeom prst="rect">
            <a:avLst/>
          </a:prstGeom>
          <a:gradFill>
            <a:gsLst>
              <a:gs pos="0">
                <a:srgbClr val="BABABA"/>
              </a:gs>
              <a:gs pos="35000">
                <a:srgbClr val="CFCFCF"/>
              </a:gs>
              <a:gs pos="100000">
                <a:srgbClr val="EDEDED"/>
              </a:gs>
            </a:gsLst>
            <a:lin ang="16200000" scaled="0"/>
          </a:gradFill>
          <a:ln cap="flat" cmpd="sng" w="9525">
            <a:solidFill>
              <a:schemeClr val="dk1"/>
            </a:solidFill>
            <a:prstDash val="solid"/>
            <a:round/>
            <a:headEnd len="sm" w="sm" type="none"/>
            <a:tailEnd len="sm" w="sm" type="none"/>
          </a:ln>
          <a:effectLst>
            <a:outerShdw blurRad="40000" rotWithShape="0" dir="5400000" dist="20000">
              <a:srgbClr val="000000">
                <a:alpha val="37647"/>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150" name="Google Shape;150;p30"/>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t>Methodology</a:t>
            </a:r>
            <a:endParaRPr/>
          </a:p>
        </p:txBody>
      </p:sp>
      <p:grpSp>
        <p:nvGrpSpPr>
          <p:cNvPr id="151" name="Google Shape;151;p30"/>
          <p:cNvGrpSpPr/>
          <p:nvPr/>
        </p:nvGrpSpPr>
        <p:grpSpPr>
          <a:xfrm>
            <a:off x="2736653" y="311232"/>
            <a:ext cx="6095293" cy="4053520"/>
            <a:chOff x="353" y="5239"/>
            <a:chExt cx="6095293" cy="4053520"/>
          </a:xfrm>
        </p:grpSpPr>
        <p:sp>
          <p:nvSpPr>
            <p:cNvPr id="152" name="Google Shape;152;p30"/>
            <p:cNvSpPr/>
            <p:nvPr/>
          </p:nvSpPr>
          <p:spPr>
            <a:xfrm>
              <a:off x="4944647" y="1926908"/>
              <a:ext cx="150130" cy="1171016"/>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53" name="Google Shape;153;p30"/>
            <p:cNvSpPr/>
            <p:nvPr/>
          </p:nvSpPr>
          <p:spPr>
            <a:xfrm>
              <a:off x="4944647" y="1926908"/>
              <a:ext cx="150130" cy="460399"/>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54" name="Google Shape;154;p30"/>
            <p:cNvSpPr/>
            <p:nvPr/>
          </p:nvSpPr>
          <p:spPr>
            <a:xfrm>
              <a:off x="2922891" y="1216291"/>
              <a:ext cx="2422103" cy="210182"/>
            </a:xfrm>
            <a:custGeom>
              <a:rect b="b" l="l" r="r" t="t"/>
              <a:pathLst>
                <a:path extrusionOk="0" h="120000" w="120000">
                  <a:moveTo>
                    <a:pt x="0" y="0"/>
                  </a:moveTo>
                  <a:lnTo>
                    <a:pt x="0" y="60000"/>
                  </a:lnTo>
                  <a:lnTo>
                    <a:pt x="120000" y="60000"/>
                  </a:lnTo>
                  <a:lnTo>
                    <a:pt x="120000" y="120000"/>
                  </a:lnTo>
                </a:path>
              </a:pathLst>
            </a:custGeom>
            <a:noFill/>
            <a:ln cap="flat" cmpd="sng" w="25400">
              <a:solidFill>
                <a:srgbClr val="6C828C"/>
              </a:solidFill>
              <a:prstDash val="solid"/>
              <a:round/>
              <a:headEnd len="sm" w="sm" type="none"/>
              <a:tailEnd len="sm" w="sm" type="none"/>
            </a:ln>
          </p:spPr>
        </p:sp>
        <p:sp>
          <p:nvSpPr>
            <p:cNvPr id="155" name="Google Shape;155;p30"/>
            <p:cNvSpPr/>
            <p:nvPr/>
          </p:nvSpPr>
          <p:spPr>
            <a:xfrm>
              <a:off x="3733595" y="1926908"/>
              <a:ext cx="150130" cy="1171016"/>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56" name="Google Shape;156;p30"/>
            <p:cNvSpPr/>
            <p:nvPr/>
          </p:nvSpPr>
          <p:spPr>
            <a:xfrm>
              <a:off x="3733595" y="1926908"/>
              <a:ext cx="150130" cy="460399"/>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57" name="Google Shape;157;p30"/>
            <p:cNvSpPr/>
            <p:nvPr/>
          </p:nvSpPr>
          <p:spPr>
            <a:xfrm>
              <a:off x="2922891" y="1216291"/>
              <a:ext cx="1211051" cy="210182"/>
            </a:xfrm>
            <a:custGeom>
              <a:rect b="b" l="l" r="r" t="t"/>
              <a:pathLst>
                <a:path extrusionOk="0" h="120000" w="120000">
                  <a:moveTo>
                    <a:pt x="0" y="0"/>
                  </a:moveTo>
                  <a:lnTo>
                    <a:pt x="0" y="60000"/>
                  </a:lnTo>
                  <a:lnTo>
                    <a:pt x="120000" y="60000"/>
                  </a:lnTo>
                  <a:lnTo>
                    <a:pt x="120000" y="120000"/>
                  </a:lnTo>
                </a:path>
              </a:pathLst>
            </a:custGeom>
            <a:noFill/>
            <a:ln cap="flat" cmpd="sng" w="25400">
              <a:solidFill>
                <a:srgbClr val="6C828C"/>
              </a:solidFill>
              <a:prstDash val="solid"/>
              <a:round/>
              <a:headEnd len="sm" w="sm" type="none"/>
              <a:tailEnd len="sm" w="sm" type="none"/>
            </a:ln>
          </p:spPr>
        </p:sp>
        <p:sp>
          <p:nvSpPr>
            <p:cNvPr id="158" name="Google Shape;158;p30"/>
            <p:cNvSpPr/>
            <p:nvPr/>
          </p:nvSpPr>
          <p:spPr>
            <a:xfrm>
              <a:off x="2522543" y="1926908"/>
              <a:ext cx="150130" cy="1881633"/>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59" name="Google Shape;159;p30"/>
            <p:cNvSpPr/>
            <p:nvPr/>
          </p:nvSpPr>
          <p:spPr>
            <a:xfrm>
              <a:off x="2522543" y="1926908"/>
              <a:ext cx="150130" cy="1171016"/>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60" name="Google Shape;160;p30"/>
            <p:cNvSpPr/>
            <p:nvPr/>
          </p:nvSpPr>
          <p:spPr>
            <a:xfrm>
              <a:off x="2522543" y="1926908"/>
              <a:ext cx="150130" cy="460399"/>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61" name="Google Shape;161;p30"/>
            <p:cNvSpPr/>
            <p:nvPr/>
          </p:nvSpPr>
          <p:spPr>
            <a:xfrm>
              <a:off x="2877171" y="1216291"/>
              <a:ext cx="91440" cy="210182"/>
            </a:xfrm>
            <a:custGeom>
              <a:rect b="b" l="l" r="r" t="t"/>
              <a:pathLst>
                <a:path extrusionOk="0" h="120000" w="120000">
                  <a:moveTo>
                    <a:pt x="60000" y="0"/>
                  </a:moveTo>
                  <a:lnTo>
                    <a:pt x="60000" y="120000"/>
                  </a:lnTo>
                </a:path>
              </a:pathLst>
            </a:custGeom>
            <a:noFill/>
            <a:ln cap="flat" cmpd="sng" w="25400">
              <a:solidFill>
                <a:srgbClr val="6C828C"/>
              </a:solidFill>
              <a:prstDash val="solid"/>
              <a:round/>
              <a:headEnd len="sm" w="sm" type="none"/>
              <a:tailEnd len="sm" w="sm" type="none"/>
            </a:ln>
          </p:spPr>
        </p:sp>
        <p:sp>
          <p:nvSpPr>
            <p:cNvPr id="162" name="Google Shape;162;p30"/>
            <p:cNvSpPr/>
            <p:nvPr/>
          </p:nvSpPr>
          <p:spPr>
            <a:xfrm>
              <a:off x="1311492" y="1926908"/>
              <a:ext cx="150130" cy="1881633"/>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63" name="Google Shape;163;p30"/>
            <p:cNvSpPr/>
            <p:nvPr/>
          </p:nvSpPr>
          <p:spPr>
            <a:xfrm>
              <a:off x="1311492" y="1926908"/>
              <a:ext cx="150130" cy="1171016"/>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64" name="Google Shape;164;p30"/>
            <p:cNvSpPr/>
            <p:nvPr/>
          </p:nvSpPr>
          <p:spPr>
            <a:xfrm>
              <a:off x="1311492" y="1926908"/>
              <a:ext cx="150130" cy="460399"/>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65" name="Google Shape;165;p30"/>
            <p:cNvSpPr/>
            <p:nvPr/>
          </p:nvSpPr>
          <p:spPr>
            <a:xfrm>
              <a:off x="1711839" y="1216291"/>
              <a:ext cx="1211051" cy="210182"/>
            </a:xfrm>
            <a:custGeom>
              <a:rect b="b" l="l" r="r" t="t"/>
              <a:pathLst>
                <a:path extrusionOk="0" h="120000" w="120000">
                  <a:moveTo>
                    <a:pt x="120000" y="0"/>
                  </a:moveTo>
                  <a:lnTo>
                    <a:pt x="120000" y="60000"/>
                  </a:lnTo>
                  <a:lnTo>
                    <a:pt x="0" y="60000"/>
                  </a:lnTo>
                  <a:lnTo>
                    <a:pt x="0" y="120000"/>
                  </a:lnTo>
                </a:path>
              </a:pathLst>
            </a:custGeom>
            <a:noFill/>
            <a:ln cap="flat" cmpd="sng" w="25400">
              <a:solidFill>
                <a:srgbClr val="6C828C"/>
              </a:solidFill>
              <a:prstDash val="solid"/>
              <a:round/>
              <a:headEnd len="sm" w="sm" type="none"/>
              <a:tailEnd len="sm" w="sm" type="none"/>
            </a:ln>
          </p:spPr>
        </p:sp>
        <p:sp>
          <p:nvSpPr>
            <p:cNvPr id="166" name="Google Shape;166;p30"/>
            <p:cNvSpPr/>
            <p:nvPr/>
          </p:nvSpPr>
          <p:spPr>
            <a:xfrm>
              <a:off x="100440" y="1926908"/>
              <a:ext cx="150130" cy="1881633"/>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67" name="Google Shape;167;p30"/>
            <p:cNvSpPr/>
            <p:nvPr/>
          </p:nvSpPr>
          <p:spPr>
            <a:xfrm>
              <a:off x="100440" y="1926908"/>
              <a:ext cx="150130" cy="1171016"/>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68" name="Google Shape;168;p30"/>
            <p:cNvSpPr/>
            <p:nvPr/>
          </p:nvSpPr>
          <p:spPr>
            <a:xfrm>
              <a:off x="100440" y="1926908"/>
              <a:ext cx="150130" cy="460399"/>
            </a:xfrm>
            <a:custGeom>
              <a:rect b="b" l="l" r="r" t="t"/>
              <a:pathLst>
                <a:path extrusionOk="0" h="120000" w="120000">
                  <a:moveTo>
                    <a:pt x="0" y="0"/>
                  </a:moveTo>
                  <a:lnTo>
                    <a:pt x="0" y="120000"/>
                  </a:lnTo>
                  <a:lnTo>
                    <a:pt x="120000" y="120000"/>
                  </a:lnTo>
                </a:path>
              </a:pathLst>
            </a:custGeom>
            <a:noFill/>
            <a:ln cap="flat" cmpd="sng" w="25400">
              <a:solidFill>
                <a:srgbClr val="6C828C"/>
              </a:solidFill>
              <a:prstDash val="solid"/>
              <a:round/>
              <a:headEnd len="sm" w="sm" type="none"/>
              <a:tailEnd len="sm" w="sm" type="none"/>
            </a:ln>
          </p:spPr>
        </p:sp>
        <p:sp>
          <p:nvSpPr>
            <p:cNvPr id="169" name="Google Shape;169;p30"/>
            <p:cNvSpPr/>
            <p:nvPr/>
          </p:nvSpPr>
          <p:spPr>
            <a:xfrm>
              <a:off x="500788" y="1216291"/>
              <a:ext cx="2422103" cy="210182"/>
            </a:xfrm>
            <a:custGeom>
              <a:rect b="b" l="l" r="r" t="t"/>
              <a:pathLst>
                <a:path extrusionOk="0" h="120000" w="120000">
                  <a:moveTo>
                    <a:pt x="120000" y="0"/>
                  </a:moveTo>
                  <a:lnTo>
                    <a:pt x="120000" y="60000"/>
                  </a:lnTo>
                  <a:lnTo>
                    <a:pt x="0" y="60000"/>
                  </a:lnTo>
                  <a:lnTo>
                    <a:pt x="0" y="120000"/>
                  </a:lnTo>
                </a:path>
              </a:pathLst>
            </a:custGeom>
            <a:noFill/>
            <a:ln cap="flat" cmpd="sng" w="25400">
              <a:solidFill>
                <a:srgbClr val="6C828C"/>
              </a:solidFill>
              <a:prstDash val="solid"/>
              <a:round/>
              <a:headEnd len="sm" w="sm" type="none"/>
              <a:tailEnd len="sm" w="sm" type="none"/>
            </a:ln>
          </p:spPr>
        </p:sp>
        <p:sp>
          <p:nvSpPr>
            <p:cNvPr id="170" name="Google Shape;170;p30"/>
            <p:cNvSpPr/>
            <p:nvPr/>
          </p:nvSpPr>
          <p:spPr>
            <a:xfrm>
              <a:off x="2877171" y="505674"/>
              <a:ext cx="91440" cy="210182"/>
            </a:xfrm>
            <a:custGeom>
              <a:rect b="b" l="l" r="r" t="t"/>
              <a:pathLst>
                <a:path extrusionOk="0" h="120000" w="120000">
                  <a:moveTo>
                    <a:pt x="60000" y="0"/>
                  </a:moveTo>
                  <a:lnTo>
                    <a:pt x="60000" y="120000"/>
                  </a:lnTo>
                </a:path>
              </a:pathLst>
            </a:custGeom>
            <a:noFill/>
            <a:ln cap="flat" cmpd="sng" w="25400">
              <a:solidFill>
                <a:srgbClr val="5F727B"/>
              </a:solidFill>
              <a:prstDash val="solid"/>
              <a:round/>
              <a:headEnd len="sm" w="sm" type="none"/>
              <a:tailEnd len="sm" w="sm" type="none"/>
            </a:ln>
          </p:spPr>
        </p:sp>
        <p:sp>
          <p:nvSpPr>
            <p:cNvPr id="171" name="Google Shape;171;p30"/>
            <p:cNvSpPr/>
            <p:nvPr/>
          </p:nvSpPr>
          <p:spPr>
            <a:xfrm>
              <a:off x="2422456" y="5239"/>
              <a:ext cx="1000869" cy="500434"/>
            </a:xfrm>
            <a:prstGeom prst="rect">
              <a:avLst/>
            </a:prstGeom>
            <a:solidFill>
              <a:srgbClr val="0070C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30"/>
            <p:cNvSpPr txBox="1"/>
            <p:nvPr/>
          </p:nvSpPr>
          <p:spPr>
            <a:xfrm>
              <a:off x="2422456" y="5239"/>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Image Acquisition</a:t>
              </a:r>
              <a:endParaRPr/>
            </a:p>
          </p:txBody>
        </p:sp>
        <p:sp>
          <p:nvSpPr>
            <p:cNvPr id="173" name="Google Shape;173;p30"/>
            <p:cNvSpPr/>
            <p:nvPr/>
          </p:nvSpPr>
          <p:spPr>
            <a:xfrm>
              <a:off x="2422456" y="715857"/>
              <a:ext cx="1000869" cy="500434"/>
            </a:xfrm>
            <a:prstGeom prst="rect">
              <a:avLst/>
            </a:prstGeom>
            <a:solidFill>
              <a:srgbClr val="0070C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30"/>
            <p:cNvSpPr txBox="1"/>
            <p:nvPr/>
          </p:nvSpPr>
          <p:spPr>
            <a:xfrm>
              <a:off x="2422456" y="715857"/>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100" u="none" cap="none" strike="noStrike">
                  <a:solidFill>
                    <a:schemeClr val="lt1"/>
                  </a:solidFill>
                  <a:latin typeface="Arial"/>
                  <a:ea typeface="Arial"/>
                  <a:cs typeface="Arial"/>
                  <a:sym typeface="Arial"/>
                </a:rPr>
                <a:t>Image Pre-Processing</a:t>
              </a:r>
              <a:endParaRPr sz="1300"/>
            </a:p>
          </p:txBody>
        </p:sp>
        <p:sp>
          <p:nvSpPr>
            <p:cNvPr id="175" name="Google Shape;175;p30"/>
            <p:cNvSpPr/>
            <p:nvPr/>
          </p:nvSpPr>
          <p:spPr>
            <a:xfrm>
              <a:off x="353" y="1426474"/>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0"/>
            <p:cNvSpPr txBox="1"/>
            <p:nvPr/>
          </p:nvSpPr>
          <p:spPr>
            <a:xfrm>
              <a:off x="353" y="1426474"/>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HOG</a:t>
              </a:r>
              <a:endParaRPr/>
            </a:p>
          </p:txBody>
        </p:sp>
        <p:sp>
          <p:nvSpPr>
            <p:cNvPr id="177" name="Google Shape;177;p30"/>
            <p:cNvSpPr/>
            <p:nvPr/>
          </p:nvSpPr>
          <p:spPr>
            <a:xfrm>
              <a:off x="250570" y="2137091"/>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0"/>
            <p:cNvSpPr txBox="1"/>
            <p:nvPr/>
          </p:nvSpPr>
          <p:spPr>
            <a:xfrm>
              <a:off x="250570" y="2137091"/>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Feature Vector</a:t>
              </a:r>
              <a:endParaRPr/>
            </a:p>
          </p:txBody>
        </p:sp>
        <p:sp>
          <p:nvSpPr>
            <p:cNvPr id="179" name="Google Shape;179;p30"/>
            <p:cNvSpPr/>
            <p:nvPr/>
          </p:nvSpPr>
          <p:spPr>
            <a:xfrm>
              <a:off x="250570" y="2847708"/>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0"/>
            <p:cNvSpPr txBox="1"/>
            <p:nvPr/>
          </p:nvSpPr>
          <p:spPr>
            <a:xfrm>
              <a:off x="250570" y="2847708"/>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Train the Model</a:t>
              </a:r>
              <a:endParaRPr/>
            </a:p>
          </p:txBody>
        </p:sp>
        <p:sp>
          <p:nvSpPr>
            <p:cNvPr id="181" name="Google Shape;181;p30"/>
            <p:cNvSpPr/>
            <p:nvPr/>
          </p:nvSpPr>
          <p:spPr>
            <a:xfrm>
              <a:off x="250570" y="3558325"/>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0"/>
            <p:cNvSpPr txBox="1"/>
            <p:nvPr/>
          </p:nvSpPr>
          <p:spPr>
            <a:xfrm>
              <a:off x="250570" y="3558325"/>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Predict the Model</a:t>
              </a:r>
              <a:endParaRPr/>
            </a:p>
          </p:txBody>
        </p:sp>
        <p:sp>
          <p:nvSpPr>
            <p:cNvPr id="183" name="Google Shape;183;p30"/>
            <p:cNvSpPr/>
            <p:nvPr/>
          </p:nvSpPr>
          <p:spPr>
            <a:xfrm>
              <a:off x="1211405" y="1426474"/>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0"/>
            <p:cNvSpPr txBox="1"/>
            <p:nvPr/>
          </p:nvSpPr>
          <p:spPr>
            <a:xfrm>
              <a:off x="1211405" y="1426474"/>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SIFT</a:t>
              </a:r>
              <a:endParaRPr/>
            </a:p>
          </p:txBody>
        </p:sp>
        <p:sp>
          <p:nvSpPr>
            <p:cNvPr id="185" name="Google Shape;185;p30"/>
            <p:cNvSpPr/>
            <p:nvPr/>
          </p:nvSpPr>
          <p:spPr>
            <a:xfrm>
              <a:off x="1461622" y="2137091"/>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0"/>
            <p:cNvSpPr txBox="1"/>
            <p:nvPr/>
          </p:nvSpPr>
          <p:spPr>
            <a:xfrm>
              <a:off x="1461622" y="2137091"/>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Feature Vector</a:t>
              </a:r>
              <a:endParaRPr b="0" i="0" sz="1200" u="none" cap="none" strike="noStrike">
                <a:solidFill>
                  <a:schemeClr val="lt1"/>
                </a:solidFill>
                <a:latin typeface="Arial"/>
                <a:ea typeface="Arial"/>
                <a:cs typeface="Arial"/>
                <a:sym typeface="Arial"/>
              </a:endParaRPr>
            </a:p>
          </p:txBody>
        </p:sp>
        <p:sp>
          <p:nvSpPr>
            <p:cNvPr id="187" name="Google Shape;187;p30"/>
            <p:cNvSpPr/>
            <p:nvPr/>
          </p:nvSpPr>
          <p:spPr>
            <a:xfrm>
              <a:off x="1461622" y="2847708"/>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0"/>
            <p:cNvSpPr txBox="1"/>
            <p:nvPr/>
          </p:nvSpPr>
          <p:spPr>
            <a:xfrm>
              <a:off x="1461622" y="2847708"/>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Train the Model</a:t>
              </a:r>
              <a:endParaRPr/>
            </a:p>
          </p:txBody>
        </p:sp>
        <p:sp>
          <p:nvSpPr>
            <p:cNvPr id="189" name="Google Shape;189;p30"/>
            <p:cNvSpPr/>
            <p:nvPr/>
          </p:nvSpPr>
          <p:spPr>
            <a:xfrm>
              <a:off x="1461622" y="3558325"/>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0"/>
            <p:cNvSpPr txBox="1"/>
            <p:nvPr/>
          </p:nvSpPr>
          <p:spPr>
            <a:xfrm>
              <a:off x="1461622" y="3558325"/>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Predict the Model</a:t>
              </a:r>
              <a:endParaRPr b="0" i="0" sz="1200" u="none" cap="none" strike="noStrike">
                <a:solidFill>
                  <a:schemeClr val="lt1"/>
                </a:solidFill>
                <a:latin typeface="Arial"/>
                <a:ea typeface="Arial"/>
                <a:cs typeface="Arial"/>
                <a:sym typeface="Arial"/>
              </a:endParaRPr>
            </a:p>
          </p:txBody>
        </p:sp>
        <p:sp>
          <p:nvSpPr>
            <p:cNvPr id="191" name="Google Shape;191;p30"/>
            <p:cNvSpPr/>
            <p:nvPr/>
          </p:nvSpPr>
          <p:spPr>
            <a:xfrm>
              <a:off x="2422456" y="1426474"/>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0"/>
            <p:cNvSpPr txBox="1"/>
            <p:nvPr/>
          </p:nvSpPr>
          <p:spPr>
            <a:xfrm>
              <a:off x="2422456" y="1426474"/>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GLCM</a:t>
              </a:r>
              <a:endParaRPr/>
            </a:p>
          </p:txBody>
        </p:sp>
        <p:sp>
          <p:nvSpPr>
            <p:cNvPr id="193" name="Google Shape;193;p30"/>
            <p:cNvSpPr/>
            <p:nvPr/>
          </p:nvSpPr>
          <p:spPr>
            <a:xfrm>
              <a:off x="2672674" y="2137091"/>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0"/>
            <p:cNvSpPr txBox="1"/>
            <p:nvPr/>
          </p:nvSpPr>
          <p:spPr>
            <a:xfrm>
              <a:off x="2672674" y="2137091"/>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Feature Vector</a:t>
              </a:r>
              <a:endParaRPr b="0" i="0" sz="1200" u="none" cap="none" strike="noStrike">
                <a:solidFill>
                  <a:schemeClr val="lt1"/>
                </a:solidFill>
                <a:latin typeface="Arial"/>
                <a:ea typeface="Arial"/>
                <a:cs typeface="Arial"/>
                <a:sym typeface="Arial"/>
              </a:endParaRPr>
            </a:p>
          </p:txBody>
        </p:sp>
        <p:sp>
          <p:nvSpPr>
            <p:cNvPr id="195" name="Google Shape;195;p30"/>
            <p:cNvSpPr/>
            <p:nvPr/>
          </p:nvSpPr>
          <p:spPr>
            <a:xfrm>
              <a:off x="2672674" y="2847708"/>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0"/>
            <p:cNvSpPr txBox="1"/>
            <p:nvPr/>
          </p:nvSpPr>
          <p:spPr>
            <a:xfrm>
              <a:off x="2672674" y="2847708"/>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Train the Model</a:t>
              </a:r>
              <a:endParaRPr/>
            </a:p>
          </p:txBody>
        </p:sp>
        <p:sp>
          <p:nvSpPr>
            <p:cNvPr id="197" name="Google Shape;197;p30"/>
            <p:cNvSpPr/>
            <p:nvPr/>
          </p:nvSpPr>
          <p:spPr>
            <a:xfrm>
              <a:off x="2672674" y="3558325"/>
              <a:ext cx="1000869" cy="500434"/>
            </a:xfrm>
            <a:prstGeom prst="rect">
              <a:avLst/>
            </a:prstGeom>
            <a:solidFill>
              <a:srgbClr val="EF860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0"/>
            <p:cNvSpPr txBox="1"/>
            <p:nvPr/>
          </p:nvSpPr>
          <p:spPr>
            <a:xfrm>
              <a:off x="2672674" y="3558325"/>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Predict the Model</a:t>
              </a:r>
              <a:endParaRPr/>
            </a:p>
          </p:txBody>
        </p:sp>
        <p:sp>
          <p:nvSpPr>
            <p:cNvPr id="199" name="Google Shape;199;p30"/>
            <p:cNvSpPr/>
            <p:nvPr/>
          </p:nvSpPr>
          <p:spPr>
            <a:xfrm>
              <a:off x="3633508" y="1426474"/>
              <a:ext cx="1000869" cy="500434"/>
            </a:xfrm>
            <a:prstGeom prst="rect">
              <a:avLst/>
            </a:prstGeom>
            <a:solidFill>
              <a:srgbClr val="00B05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0"/>
            <p:cNvSpPr txBox="1"/>
            <p:nvPr/>
          </p:nvSpPr>
          <p:spPr>
            <a:xfrm>
              <a:off x="3633508" y="1426474"/>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CNN</a:t>
              </a:r>
              <a:endParaRPr/>
            </a:p>
          </p:txBody>
        </p:sp>
        <p:sp>
          <p:nvSpPr>
            <p:cNvPr id="201" name="Google Shape;201;p30"/>
            <p:cNvSpPr/>
            <p:nvPr/>
          </p:nvSpPr>
          <p:spPr>
            <a:xfrm>
              <a:off x="3883725" y="2137091"/>
              <a:ext cx="1000869" cy="500434"/>
            </a:xfrm>
            <a:prstGeom prst="rect">
              <a:avLst/>
            </a:prstGeom>
            <a:solidFill>
              <a:srgbClr val="00B05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30"/>
            <p:cNvSpPr txBox="1"/>
            <p:nvPr/>
          </p:nvSpPr>
          <p:spPr>
            <a:xfrm>
              <a:off x="3883725" y="2137091"/>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Feature Extraction and Train</a:t>
              </a:r>
              <a:endParaRPr/>
            </a:p>
          </p:txBody>
        </p:sp>
        <p:sp>
          <p:nvSpPr>
            <p:cNvPr id="203" name="Google Shape;203;p30"/>
            <p:cNvSpPr/>
            <p:nvPr/>
          </p:nvSpPr>
          <p:spPr>
            <a:xfrm>
              <a:off x="3883725" y="2847708"/>
              <a:ext cx="1000869" cy="500434"/>
            </a:xfrm>
            <a:prstGeom prst="rect">
              <a:avLst/>
            </a:prstGeom>
            <a:solidFill>
              <a:srgbClr val="00B05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0"/>
            <p:cNvSpPr txBox="1"/>
            <p:nvPr/>
          </p:nvSpPr>
          <p:spPr>
            <a:xfrm>
              <a:off x="3883725" y="2847708"/>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Predict the Model</a:t>
              </a:r>
              <a:endParaRPr/>
            </a:p>
          </p:txBody>
        </p:sp>
        <p:sp>
          <p:nvSpPr>
            <p:cNvPr id="205" name="Google Shape;205;p30"/>
            <p:cNvSpPr/>
            <p:nvPr/>
          </p:nvSpPr>
          <p:spPr>
            <a:xfrm>
              <a:off x="4844560" y="1426474"/>
              <a:ext cx="1000869" cy="500434"/>
            </a:xfrm>
            <a:prstGeom prst="rect">
              <a:avLst/>
            </a:prstGeom>
            <a:solidFill>
              <a:srgbClr val="00B05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0"/>
            <p:cNvSpPr txBox="1"/>
            <p:nvPr/>
          </p:nvSpPr>
          <p:spPr>
            <a:xfrm>
              <a:off x="4844560" y="1426474"/>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ViT</a:t>
              </a:r>
              <a:endParaRPr b="0" i="0" sz="1200" u="none" cap="none" strike="noStrike">
                <a:solidFill>
                  <a:schemeClr val="lt1"/>
                </a:solidFill>
                <a:latin typeface="Arial"/>
                <a:ea typeface="Arial"/>
                <a:cs typeface="Arial"/>
                <a:sym typeface="Arial"/>
              </a:endParaRPr>
            </a:p>
          </p:txBody>
        </p:sp>
        <p:sp>
          <p:nvSpPr>
            <p:cNvPr id="207" name="Google Shape;207;p30"/>
            <p:cNvSpPr/>
            <p:nvPr/>
          </p:nvSpPr>
          <p:spPr>
            <a:xfrm>
              <a:off x="5094777" y="2137091"/>
              <a:ext cx="1000869" cy="500434"/>
            </a:xfrm>
            <a:prstGeom prst="rect">
              <a:avLst/>
            </a:prstGeom>
            <a:solidFill>
              <a:srgbClr val="00B05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0"/>
            <p:cNvSpPr txBox="1"/>
            <p:nvPr/>
          </p:nvSpPr>
          <p:spPr>
            <a:xfrm>
              <a:off x="5094777" y="2137091"/>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Feature Extraction</a:t>
              </a:r>
              <a:endParaRPr/>
            </a:p>
          </p:txBody>
        </p:sp>
        <p:sp>
          <p:nvSpPr>
            <p:cNvPr id="209" name="Google Shape;209;p30"/>
            <p:cNvSpPr/>
            <p:nvPr/>
          </p:nvSpPr>
          <p:spPr>
            <a:xfrm>
              <a:off x="5094777" y="2847708"/>
              <a:ext cx="1000869" cy="500434"/>
            </a:xfrm>
            <a:prstGeom prst="rect">
              <a:avLst/>
            </a:prstGeom>
            <a:solidFill>
              <a:srgbClr val="00B050"/>
            </a:solidFill>
            <a:ln cap="flat" cmpd="sng" w="254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0"/>
            <p:cNvSpPr txBox="1"/>
            <p:nvPr/>
          </p:nvSpPr>
          <p:spPr>
            <a:xfrm>
              <a:off x="5094777" y="2847708"/>
              <a:ext cx="1000869" cy="500434"/>
            </a:xfrm>
            <a:prstGeom prst="rect">
              <a:avLst/>
            </a:prstGeom>
            <a:noFill/>
            <a:ln>
              <a:noFill/>
            </a:ln>
          </p:spPr>
          <p:txBody>
            <a:bodyPr anchorCtr="0" anchor="ctr" bIns="7600" lIns="7600" spcFirstLastPara="1" rIns="7600" wrap="square" tIns="7600">
              <a:noAutofit/>
            </a:bodyPr>
            <a:lstStyle/>
            <a:p>
              <a:pPr indent="0" lvl="0" marL="0" marR="0" rtl="0" algn="ctr">
                <a:lnSpc>
                  <a:spcPct val="90000"/>
                </a:lnSpc>
                <a:spcBef>
                  <a:spcPts val="0"/>
                </a:spcBef>
                <a:spcAft>
                  <a:spcPts val="0"/>
                </a:spcAft>
                <a:buClr>
                  <a:srgbClr val="000000"/>
                </a:buClr>
                <a:buSzPts val="1200"/>
                <a:buFont typeface="Arial"/>
                <a:buNone/>
              </a:pPr>
              <a:r>
                <a:rPr b="0" i="0" lang="en" sz="1200" u="none" cap="none" strike="noStrike">
                  <a:solidFill>
                    <a:schemeClr val="lt1"/>
                  </a:solidFill>
                  <a:latin typeface="Arial"/>
                  <a:ea typeface="Arial"/>
                  <a:cs typeface="Arial"/>
                  <a:sym typeface="Arial"/>
                </a:rPr>
                <a:t>Predict the Model</a:t>
              </a:r>
              <a:endParaRPr/>
            </a:p>
          </p:txBody>
        </p:sp>
      </p:grpSp>
      <p:sp>
        <p:nvSpPr>
          <p:cNvPr id="211" name="Google Shape;211;p30"/>
          <p:cNvSpPr txBox="1"/>
          <p:nvPr/>
        </p:nvSpPr>
        <p:spPr>
          <a:xfrm>
            <a:off x="6283922" y="445025"/>
            <a:ext cx="1409413" cy="253916"/>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000" u="none" cap="none" strike="noStrike">
                <a:solidFill>
                  <a:srgbClr val="000000"/>
                </a:solidFill>
                <a:latin typeface="Arial"/>
                <a:ea typeface="Arial"/>
                <a:cs typeface="Arial"/>
                <a:sym typeface="Arial"/>
              </a:rPr>
              <a:t>CIFAR-100 / GLDv2</a:t>
            </a:r>
            <a:endParaRPr/>
          </a:p>
        </p:txBody>
      </p:sp>
      <p:sp>
        <p:nvSpPr>
          <p:cNvPr id="212" name="Google Shape;212;p30"/>
          <p:cNvSpPr txBox="1"/>
          <p:nvPr/>
        </p:nvSpPr>
        <p:spPr>
          <a:xfrm>
            <a:off x="6283922" y="1061615"/>
            <a:ext cx="1409413"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000" u="none" cap="none" strike="noStrike">
                <a:solidFill>
                  <a:srgbClr val="000000"/>
                </a:solidFill>
                <a:latin typeface="Arial"/>
                <a:ea typeface="Arial"/>
                <a:cs typeface="Arial"/>
                <a:sym typeface="Arial"/>
              </a:rPr>
              <a:t>Resize, Gray Scale, Floating Point</a:t>
            </a:r>
            <a:endParaRPr/>
          </a:p>
        </p:txBody>
      </p:sp>
      <p:sp>
        <p:nvSpPr>
          <p:cNvPr id="213" name="Google Shape;213;p30"/>
          <p:cNvSpPr txBox="1"/>
          <p:nvPr/>
        </p:nvSpPr>
        <p:spPr>
          <a:xfrm>
            <a:off x="3507474" y="1218399"/>
            <a:ext cx="1929648"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000" u="none" cap="none" strike="noStrike">
                <a:solidFill>
                  <a:srgbClr val="000000"/>
                </a:solidFill>
                <a:latin typeface="Arial"/>
                <a:ea typeface="Arial"/>
                <a:cs typeface="Arial"/>
                <a:sym typeface="Arial"/>
              </a:rPr>
              <a:t>Handcrafted Feature Extraction Techniques</a:t>
            </a:r>
            <a:endParaRPr/>
          </a:p>
        </p:txBody>
      </p:sp>
      <p:sp>
        <p:nvSpPr>
          <p:cNvPr id="214" name="Google Shape;214;p30"/>
          <p:cNvSpPr txBox="1"/>
          <p:nvPr/>
        </p:nvSpPr>
        <p:spPr>
          <a:xfrm>
            <a:off x="6988628" y="3852796"/>
            <a:ext cx="1929648" cy="24622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 sz="1000" u="none" cap="none" strike="noStrike">
                <a:solidFill>
                  <a:srgbClr val="000000"/>
                </a:solidFill>
                <a:latin typeface="Arial"/>
                <a:ea typeface="Arial"/>
                <a:cs typeface="Arial"/>
                <a:sym typeface="Arial"/>
              </a:rPr>
              <a:t>Deep Learning Models</a:t>
            </a:r>
            <a:endParaRPr/>
          </a:p>
        </p:txBody>
      </p:sp>
      <p:sp>
        <p:nvSpPr>
          <p:cNvPr id="215" name="Google Shape;215;p30"/>
          <p:cNvSpPr txBox="1"/>
          <p:nvPr/>
        </p:nvSpPr>
        <p:spPr>
          <a:xfrm>
            <a:off x="453397" y="1546917"/>
            <a:ext cx="1821690" cy="2462172"/>
          </a:xfrm>
          <a:prstGeom prst="rect">
            <a:avLst/>
          </a:prstGeom>
          <a:solidFill>
            <a:srgbClr val="91A000"/>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400"/>
              <a:buFont typeface="Arial"/>
              <a:buNone/>
            </a:pPr>
            <a:r>
              <a:rPr b="0" i="0" lang="en" sz="1400" u="none" cap="none" strike="noStrike">
                <a:solidFill>
                  <a:schemeClr val="lt1"/>
                </a:solidFill>
                <a:latin typeface="Arial"/>
                <a:ea typeface="Arial"/>
                <a:cs typeface="Arial"/>
                <a:sym typeface="Arial"/>
              </a:rPr>
              <a:t>Evaluation Metrics on Test Data</a:t>
            </a:r>
            <a:endParaRPr/>
          </a:p>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chemeClr val="lt1"/>
              </a:solidFill>
              <a:latin typeface="Arial"/>
              <a:ea typeface="Arial"/>
              <a:cs typeface="Arial"/>
              <a:sym typeface="Arial"/>
            </a:endParaRPr>
          </a:p>
          <a:p>
            <a:pPr indent="-285750" lvl="0" marL="285750" marR="0" rtl="0" algn="l">
              <a:lnSpc>
                <a:spcPct val="100000"/>
              </a:lnSpc>
              <a:spcBef>
                <a:spcPts val="0"/>
              </a:spcBef>
              <a:spcAft>
                <a:spcPts val="0"/>
              </a:spcAft>
              <a:buClr>
                <a:schemeClr val="lt1"/>
              </a:buClr>
              <a:buSzPts val="1400"/>
              <a:buFont typeface="Noto Sans Symbols"/>
              <a:buChar char="▪"/>
            </a:pPr>
            <a:r>
              <a:rPr b="0" i="0" lang="en" sz="1400" u="none" cap="none" strike="noStrike">
                <a:solidFill>
                  <a:schemeClr val="lt1"/>
                </a:solidFill>
                <a:latin typeface="Arial"/>
                <a:ea typeface="Arial"/>
                <a:cs typeface="Arial"/>
                <a:sym typeface="Arial"/>
              </a:rPr>
              <a:t>Accuracy</a:t>
            </a:r>
            <a:endParaRPr/>
          </a:p>
          <a:p>
            <a:pPr indent="-285750" lvl="0" marL="285750" marR="0" rtl="0" algn="l">
              <a:lnSpc>
                <a:spcPct val="100000"/>
              </a:lnSpc>
              <a:spcBef>
                <a:spcPts val="0"/>
              </a:spcBef>
              <a:spcAft>
                <a:spcPts val="0"/>
              </a:spcAft>
              <a:buClr>
                <a:schemeClr val="lt1"/>
              </a:buClr>
              <a:buSzPts val="1400"/>
              <a:buFont typeface="Noto Sans Symbols"/>
              <a:buChar char="▪"/>
            </a:pPr>
            <a:r>
              <a:rPr b="0" i="0" lang="en" sz="1400" u="none" cap="none" strike="noStrike">
                <a:solidFill>
                  <a:schemeClr val="lt1"/>
                </a:solidFill>
                <a:latin typeface="Arial"/>
                <a:ea typeface="Arial"/>
                <a:cs typeface="Arial"/>
                <a:sym typeface="Arial"/>
              </a:rPr>
              <a:t>Precision</a:t>
            </a:r>
            <a:endParaRPr/>
          </a:p>
          <a:p>
            <a:pPr indent="-285750" lvl="0" marL="285750" marR="0" rtl="0" algn="l">
              <a:lnSpc>
                <a:spcPct val="100000"/>
              </a:lnSpc>
              <a:spcBef>
                <a:spcPts val="0"/>
              </a:spcBef>
              <a:spcAft>
                <a:spcPts val="0"/>
              </a:spcAft>
              <a:buClr>
                <a:schemeClr val="lt1"/>
              </a:buClr>
              <a:buSzPts val="1400"/>
              <a:buFont typeface="Noto Sans Symbols"/>
              <a:buChar char="▪"/>
            </a:pPr>
            <a:r>
              <a:rPr b="0" i="0" lang="en" sz="1400" u="none" cap="none" strike="noStrike">
                <a:solidFill>
                  <a:schemeClr val="lt1"/>
                </a:solidFill>
                <a:latin typeface="Arial"/>
                <a:ea typeface="Arial"/>
                <a:cs typeface="Arial"/>
                <a:sym typeface="Arial"/>
              </a:rPr>
              <a:t>Recall</a:t>
            </a:r>
            <a:endParaRPr/>
          </a:p>
          <a:p>
            <a:pPr indent="-285750" lvl="0" marL="285750" marR="0" rtl="0" algn="l">
              <a:lnSpc>
                <a:spcPct val="100000"/>
              </a:lnSpc>
              <a:spcBef>
                <a:spcPts val="0"/>
              </a:spcBef>
              <a:spcAft>
                <a:spcPts val="0"/>
              </a:spcAft>
              <a:buClr>
                <a:schemeClr val="lt1"/>
              </a:buClr>
              <a:buSzPts val="1400"/>
              <a:buFont typeface="Noto Sans Symbols"/>
              <a:buChar char="▪"/>
            </a:pPr>
            <a:r>
              <a:rPr b="0" i="0" lang="en" sz="1400" u="none" cap="none" strike="noStrike">
                <a:solidFill>
                  <a:schemeClr val="lt1"/>
                </a:solidFill>
                <a:latin typeface="Arial"/>
                <a:ea typeface="Arial"/>
                <a:cs typeface="Arial"/>
                <a:sym typeface="Arial"/>
              </a:rPr>
              <a:t>F1-Score</a:t>
            </a:r>
            <a:endParaRPr/>
          </a:p>
          <a:p>
            <a:pPr indent="-285750" lvl="0" marL="285750" marR="0" rtl="0" algn="l">
              <a:lnSpc>
                <a:spcPct val="100000"/>
              </a:lnSpc>
              <a:spcBef>
                <a:spcPts val="0"/>
              </a:spcBef>
              <a:spcAft>
                <a:spcPts val="0"/>
              </a:spcAft>
              <a:buClr>
                <a:schemeClr val="lt1"/>
              </a:buClr>
              <a:buSzPts val="1400"/>
              <a:buFont typeface="Noto Sans Symbols"/>
              <a:buChar char="▪"/>
            </a:pPr>
            <a:r>
              <a:rPr b="0" i="0" lang="en" sz="1400" u="none" cap="none" strike="noStrike">
                <a:solidFill>
                  <a:schemeClr val="lt1"/>
                </a:solidFill>
                <a:latin typeface="Arial"/>
                <a:ea typeface="Arial"/>
                <a:cs typeface="Arial"/>
                <a:sym typeface="Arial"/>
              </a:rPr>
              <a:t>Confusion Matrix</a:t>
            </a:r>
            <a:endParaRPr/>
          </a:p>
          <a:p>
            <a:pPr indent="-285750" lvl="0" marL="285750" marR="0" rtl="0" algn="l">
              <a:lnSpc>
                <a:spcPct val="100000"/>
              </a:lnSpc>
              <a:spcBef>
                <a:spcPts val="0"/>
              </a:spcBef>
              <a:spcAft>
                <a:spcPts val="0"/>
              </a:spcAft>
              <a:buClr>
                <a:schemeClr val="lt1"/>
              </a:buClr>
              <a:buSzPts val="1400"/>
              <a:buFont typeface="Noto Sans Symbols"/>
              <a:buChar char="▪"/>
            </a:pPr>
            <a:r>
              <a:rPr b="0" i="0" lang="en" sz="1400" u="none" cap="none" strike="noStrike">
                <a:solidFill>
                  <a:schemeClr val="lt1"/>
                </a:solidFill>
                <a:latin typeface="Arial"/>
                <a:ea typeface="Arial"/>
                <a:cs typeface="Arial"/>
                <a:sym typeface="Arial"/>
              </a:rPr>
              <a:t>Visual Inspection of Predicted Labels</a:t>
            </a:r>
            <a:endParaRPr b="0" i="0" sz="1400" u="none" cap="none" strike="noStrike">
              <a:solidFill>
                <a:schemeClr val="lt1"/>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31"/>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latin typeface="Times New Roman"/>
                <a:ea typeface="Times New Roman"/>
                <a:cs typeface="Times New Roman"/>
                <a:sym typeface="Times New Roman"/>
              </a:rPr>
              <a:t>Experimental Results on </a:t>
            </a:r>
            <a:r>
              <a:rPr lang="en">
                <a:solidFill>
                  <a:srgbClr val="0070C0"/>
                </a:solidFill>
                <a:latin typeface="Times New Roman"/>
                <a:ea typeface="Times New Roman"/>
                <a:cs typeface="Times New Roman"/>
                <a:sym typeface="Times New Roman"/>
              </a:rPr>
              <a:t>CIFAR-100</a:t>
            </a:r>
            <a:endParaRPr>
              <a:solidFill>
                <a:srgbClr val="0070C0"/>
              </a:solidFill>
            </a:endParaRPr>
          </a:p>
        </p:txBody>
      </p:sp>
      <p:pic>
        <p:nvPicPr>
          <p:cNvPr id="221" name="Google Shape;221;p31"/>
          <p:cNvPicPr preferRelativeResize="0"/>
          <p:nvPr/>
        </p:nvPicPr>
        <p:blipFill rotWithShape="1">
          <a:blip r:embed="rId3">
            <a:alphaModFix/>
          </a:blip>
          <a:srcRect b="0" l="0" r="0" t="0"/>
          <a:stretch/>
        </p:blipFill>
        <p:spPr>
          <a:xfrm>
            <a:off x="4641274" y="1094508"/>
            <a:ext cx="4260300" cy="3311238"/>
          </a:xfrm>
          <a:prstGeom prst="rect">
            <a:avLst/>
          </a:prstGeom>
          <a:noFill/>
          <a:ln>
            <a:noFill/>
          </a:ln>
        </p:spPr>
      </p:pic>
      <p:sp>
        <p:nvSpPr>
          <p:cNvPr id="222" name="Google Shape;222;p31"/>
          <p:cNvSpPr txBox="1"/>
          <p:nvPr/>
        </p:nvSpPr>
        <p:spPr>
          <a:xfrm>
            <a:off x="242427" y="1094508"/>
            <a:ext cx="4329600" cy="3278400"/>
          </a:xfrm>
          <a:prstGeom prst="rect">
            <a:avLst/>
          </a:prstGeom>
          <a:solidFill>
            <a:srgbClr val="F3F3F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150"/>
              <a:buFont typeface="Arial"/>
              <a:buNone/>
            </a:pPr>
            <a:r>
              <a:rPr i="0" lang="en" sz="1150" u="none" cap="none" strike="noStrike">
                <a:solidFill>
                  <a:srgbClr val="000000"/>
                </a:solidFill>
                <a:latin typeface="Times New Roman"/>
                <a:ea typeface="Times New Roman"/>
                <a:cs typeface="Times New Roman"/>
                <a:sym typeface="Times New Roman"/>
              </a:rPr>
              <a:t>Key Takeaways</a:t>
            </a:r>
            <a:endParaRPr i="0" sz="1150" u="none" cap="none" strike="noStrike">
              <a:solidFill>
                <a:srgbClr val="000000"/>
              </a:solidFill>
              <a:latin typeface="Times New Roman"/>
              <a:ea typeface="Times New Roman"/>
              <a:cs typeface="Times New Roman"/>
              <a:sym typeface="Times New Roman"/>
            </a:endParaRPr>
          </a:p>
          <a:p>
            <a:pPr indent="0" lvl="0" marL="0" marR="0" rtl="0" algn="l">
              <a:lnSpc>
                <a:spcPct val="100000"/>
              </a:lnSpc>
              <a:spcBef>
                <a:spcPts val="0"/>
              </a:spcBef>
              <a:spcAft>
                <a:spcPts val="0"/>
              </a:spcAft>
              <a:buClr>
                <a:srgbClr val="000000"/>
              </a:buClr>
              <a:buSzPts val="1150"/>
              <a:buFont typeface="Arial"/>
              <a:buNone/>
            </a:pPr>
            <a:r>
              <a:t/>
            </a:r>
            <a:endParaRPr i="0" sz="1150" u="none" cap="none" strike="noStrike">
              <a:solidFill>
                <a:srgbClr val="000000"/>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rgbClr val="000000"/>
              </a:buClr>
              <a:buSzPts val="1150"/>
              <a:buFont typeface="Times New Roman"/>
              <a:buAutoNum type="arabicPeriod"/>
            </a:pPr>
            <a:r>
              <a:rPr i="0" lang="en" sz="1150" u="none" cap="none" strike="noStrike">
                <a:solidFill>
                  <a:srgbClr val="0000FF"/>
                </a:solidFill>
                <a:latin typeface="Times New Roman"/>
                <a:ea typeface="Times New Roman"/>
                <a:cs typeface="Times New Roman"/>
                <a:sym typeface="Times New Roman"/>
              </a:rPr>
              <a:t>Vision Transformer</a:t>
            </a:r>
            <a:r>
              <a:rPr i="0" lang="en" sz="1150" u="none" cap="none" strike="noStrike">
                <a:solidFill>
                  <a:srgbClr val="000000"/>
                </a:solidFill>
                <a:latin typeface="Times New Roman"/>
                <a:ea typeface="Times New Roman"/>
                <a:cs typeface="Times New Roman"/>
                <a:sym typeface="Times New Roman"/>
              </a:rPr>
              <a:t> outperforms CNN and Handcrafted Models on Test Accuracy</a:t>
            </a:r>
            <a:endParaRPr>
              <a:latin typeface="Times New Roman"/>
              <a:ea typeface="Times New Roman"/>
              <a:cs typeface="Times New Roman"/>
              <a:sym typeface="Times New Roman"/>
            </a:endParaRPr>
          </a:p>
          <a:p>
            <a:pPr indent="-155575" lvl="0" marL="228600" marR="0" rtl="0" algn="l">
              <a:lnSpc>
                <a:spcPct val="100000"/>
              </a:lnSpc>
              <a:spcBef>
                <a:spcPts val="0"/>
              </a:spcBef>
              <a:spcAft>
                <a:spcPts val="0"/>
              </a:spcAft>
              <a:buClr>
                <a:srgbClr val="000000"/>
              </a:buClr>
              <a:buSzPts val="1150"/>
              <a:buFont typeface="Arial"/>
              <a:buNone/>
            </a:pPr>
            <a:r>
              <a:t/>
            </a:r>
            <a:endParaRPr i="0" sz="1150" u="none" cap="none" strike="noStrike">
              <a:solidFill>
                <a:srgbClr val="000000"/>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rgbClr val="000000"/>
              </a:buClr>
              <a:buSzPts val="1150"/>
              <a:buFont typeface="Times New Roman"/>
              <a:buAutoNum type="arabicPeriod"/>
            </a:pPr>
            <a:r>
              <a:rPr i="0" lang="en" sz="1150" u="none" cap="none" strike="noStrike">
                <a:solidFill>
                  <a:srgbClr val="0000FF"/>
                </a:solidFill>
                <a:latin typeface="Times New Roman"/>
                <a:ea typeface="Times New Roman"/>
                <a:cs typeface="Times New Roman"/>
                <a:sym typeface="Times New Roman"/>
              </a:rPr>
              <a:t>Vision Transformer</a:t>
            </a:r>
            <a:r>
              <a:rPr i="0" lang="en" sz="1150" u="none" cap="none" strike="noStrike">
                <a:solidFill>
                  <a:srgbClr val="00B0F0"/>
                </a:solidFill>
                <a:latin typeface="Times New Roman"/>
                <a:ea typeface="Times New Roman"/>
                <a:cs typeface="Times New Roman"/>
                <a:sym typeface="Times New Roman"/>
              </a:rPr>
              <a:t> </a:t>
            </a:r>
            <a:r>
              <a:rPr i="0" lang="en" sz="1150" u="none" cap="none" strike="noStrike">
                <a:solidFill>
                  <a:srgbClr val="000000"/>
                </a:solidFill>
                <a:latin typeface="Times New Roman"/>
                <a:ea typeface="Times New Roman"/>
                <a:cs typeface="Times New Roman"/>
                <a:sym typeface="Times New Roman"/>
              </a:rPr>
              <a:t>scales well even when number of classes go from 20-100</a:t>
            </a:r>
            <a:endParaRPr>
              <a:latin typeface="Times New Roman"/>
              <a:ea typeface="Times New Roman"/>
              <a:cs typeface="Times New Roman"/>
              <a:sym typeface="Times New Roman"/>
            </a:endParaRPr>
          </a:p>
          <a:p>
            <a:pPr indent="-269875" lvl="0" marL="342900" marR="0" rtl="0" algn="l">
              <a:lnSpc>
                <a:spcPct val="100000"/>
              </a:lnSpc>
              <a:spcBef>
                <a:spcPts val="0"/>
              </a:spcBef>
              <a:spcAft>
                <a:spcPts val="0"/>
              </a:spcAft>
              <a:buClr>
                <a:srgbClr val="000000"/>
              </a:buClr>
              <a:buSzPts val="1150"/>
              <a:buFont typeface="Arial"/>
              <a:buNone/>
            </a:pPr>
            <a:r>
              <a:t/>
            </a:r>
            <a:endParaRPr i="0" sz="1150" u="none" cap="none" strike="noStrike">
              <a:solidFill>
                <a:srgbClr val="000000"/>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rgbClr val="000000"/>
              </a:buClr>
              <a:buSzPts val="1150"/>
              <a:buFont typeface="Times New Roman"/>
              <a:buAutoNum type="arabicPeriod"/>
            </a:pPr>
            <a:r>
              <a:rPr i="0" lang="en" sz="1150" u="none" cap="none" strike="noStrike">
                <a:solidFill>
                  <a:srgbClr val="0000FF"/>
                </a:solidFill>
                <a:latin typeface="Times New Roman"/>
                <a:ea typeface="Times New Roman"/>
                <a:cs typeface="Times New Roman"/>
                <a:sym typeface="Times New Roman"/>
              </a:rPr>
              <a:t>Best CNN</a:t>
            </a:r>
            <a:r>
              <a:rPr i="0" lang="en" sz="1150" u="none" cap="none" strike="noStrike">
                <a:solidFill>
                  <a:srgbClr val="00B0F0"/>
                </a:solidFill>
                <a:latin typeface="Times New Roman"/>
                <a:ea typeface="Times New Roman"/>
                <a:cs typeface="Times New Roman"/>
                <a:sym typeface="Times New Roman"/>
              </a:rPr>
              <a:t> </a:t>
            </a:r>
            <a:r>
              <a:rPr i="0" lang="en" sz="1150" u="none" cap="none" strike="noStrike">
                <a:solidFill>
                  <a:srgbClr val="000000"/>
                </a:solidFill>
                <a:latin typeface="Times New Roman"/>
                <a:ea typeface="Times New Roman"/>
                <a:cs typeface="Times New Roman"/>
                <a:sym typeface="Times New Roman"/>
              </a:rPr>
              <a:t>performance on ResNet 50 but still inferior to </a:t>
            </a:r>
            <a:r>
              <a:rPr i="0" lang="en" sz="1150" u="none" cap="none" strike="noStrike">
                <a:solidFill>
                  <a:srgbClr val="0000FF"/>
                </a:solidFill>
                <a:latin typeface="Times New Roman"/>
                <a:ea typeface="Times New Roman"/>
                <a:cs typeface="Times New Roman"/>
                <a:sym typeface="Times New Roman"/>
              </a:rPr>
              <a:t>Vision Transformer</a:t>
            </a:r>
            <a:r>
              <a:rPr i="0" lang="en" sz="1150" u="none" cap="none" strike="noStrike">
                <a:solidFill>
                  <a:srgbClr val="00B0F0"/>
                </a:solidFill>
                <a:latin typeface="Times New Roman"/>
                <a:ea typeface="Times New Roman"/>
                <a:cs typeface="Times New Roman"/>
                <a:sym typeface="Times New Roman"/>
              </a:rPr>
              <a:t> </a:t>
            </a:r>
            <a:r>
              <a:rPr i="0" lang="en" sz="1150" u="none" cap="none" strike="noStrike">
                <a:solidFill>
                  <a:srgbClr val="000000"/>
                </a:solidFill>
                <a:latin typeface="Times New Roman"/>
                <a:ea typeface="Times New Roman"/>
                <a:cs typeface="Times New Roman"/>
                <a:sym typeface="Times New Roman"/>
              </a:rPr>
              <a:t>Model</a:t>
            </a:r>
            <a:endParaRPr>
              <a:latin typeface="Times New Roman"/>
              <a:ea typeface="Times New Roman"/>
              <a:cs typeface="Times New Roman"/>
              <a:sym typeface="Times New Roman"/>
            </a:endParaRPr>
          </a:p>
          <a:p>
            <a:pPr indent="-269875" lvl="0" marL="342900" marR="0" rtl="0" algn="l">
              <a:lnSpc>
                <a:spcPct val="100000"/>
              </a:lnSpc>
              <a:spcBef>
                <a:spcPts val="0"/>
              </a:spcBef>
              <a:spcAft>
                <a:spcPts val="0"/>
              </a:spcAft>
              <a:buClr>
                <a:srgbClr val="000000"/>
              </a:buClr>
              <a:buSzPts val="1150"/>
              <a:buFont typeface="Arial"/>
              <a:buNone/>
            </a:pPr>
            <a:r>
              <a:t/>
            </a:r>
            <a:endParaRPr i="0" sz="1150" u="none" cap="none" strike="noStrike">
              <a:solidFill>
                <a:srgbClr val="000000"/>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rgbClr val="000000"/>
              </a:buClr>
              <a:buSzPts val="1150"/>
              <a:buFont typeface="Times New Roman"/>
              <a:buAutoNum type="arabicPeriod"/>
            </a:pPr>
            <a:r>
              <a:rPr i="0" lang="en" sz="1150" u="none" cap="none" strike="noStrike">
                <a:solidFill>
                  <a:srgbClr val="000000"/>
                </a:solidFill>
                <a:latin typeface="Times New Roman"/>
                <a:ea typeface="Times New Roman"/>
                <a:cs typeface="Times New Roman"/>
                <a:sym typeface="Times New Roman"/>
              </a:rPr>
              <a:t>Best performance from </a:t>
            </a:r>
            <a:r>
              <a:rPr i="0" lang="en" sz="1150" u="none" cap="none" strike="noStrike">
                <a:solidFill>
                  <a:srgbClr val="0000FF"/>
                </a:solidFill>
                <a:latin typeface="Times New Roman"/>
                <a:ea typeface="Times New Roman"/>
                <a:cs typeface="Times New Roman"/>
                <a:sym typeface="Times New Roman"/>
              </a:rPr>
              <a:t>handcrafted models </a:t>
            </a:r>
            <a:r>
              <a:rPr i="0" lang="en" sz="1150" u="none" cap="none" strike="noStrike">
                <a:solidFill>
                  <a:srgbClr val="000000"/>
                </a:solidFill>
                <a:latin typeface="Times New Roman"/>
                <a:ea typeface="Times New Roman"/>
                <a:cs typeface="Times New Roman"/>
                <a:sym typeface="Times New Roman"/>
              </a:rPr>
              <a:t>is </a:t>
            </a:r>
            <a:r>
              <a:rPr i="0" lang="en" sz="1150" u="none" cap="none" strike="noStrike">
                <a:solidFill>
                  <a:srgbClr val="0000FF"/>
                </a:solidFill>
                <a:latin typeface="Times New Roman"/>
                <a:ea typeface="Times New Roman"/>
                <a:cs typeface="Times New Roman"/>
                <a:sym typeface="Times New Roman"/>
              </a:rPr>
              <a:t>HOG + SVM. </a:t>
            </a:r>
            <a:r>
              <a:rPr i="0" lang="en" sz="1150" u="none" cap="none" strike="noStrike">
                <a:solidFill>
                  <a:srgbClr val="000000"/>
                </a:solidFill>
                <a:latin typeface="Times New Roman"/>
                <a:ea typeface="Times New Roman"/>
                <a:cs typeface="Times New Roman"/>
                <a:sym typeface="Times New Roman"/>
              </a:rPr>
              <a:t>But performance is inferior to deep learning models</a:t>
            </a:r>
            <a:endParaRPr>
              <a:latin typeface="Times New Roman"/>
              <a:ea typeface="Times New Roman"/>
              <a:cs typeface="Times New Roman"/>
              <a:sym typeface="Times New Roman"/>
            </a:endParaRPr>
          </a:p>
          <a:p>
            <a:pPr indent="-269875" lvl="0" marL="342900" marR="0" rtl="0" algn="l">
              <a:lnSpc>
                <a:spcPct val="100000"/>
              </a:lnSpc>
              <a:spcBef>
                <a:spcPts val="0"/>
              </a:spcBef>
              <a:spcAft>
                <a:spcPts val="0"/>
              </a:spcAft>
              <a:buClr>
                <a:srgbClr val="000000"/>
              </a:buClr>
              <a:buSzPts val="1150"/>
              <a:buFont typeface="Arial"/>
              <a:buNone/>
            </a:pPr>
            <a:r>
              <a:t/>
            </a:r>
            <a:endParaRPr i="0" sz="1150" u="none" cap="none" strike="noStrike">
              <a:solidFill>
                <a:srgbClr val="000000"/>
              </a:solidFill>
              <a:latin typeface="Times New Roman"/>
              <a:ea typeface="Times New Roman"/>
              <a:cs typeface="Times New Roman"/>
              <a:sym typeface="Times New Roman"/>
            </a:endParaRPr>
          </a:p>
          <a:p>
            <a:pPr indent="-342900" lvl="0" marL="342900" marR="0" rtl="0" algn="l">
              <a:lnSpc>
                <a:spcPct val="100000"/>
              </a:lnSpc>
              <a:spcBef>
                <a:spcPts val="0"/>
              </a:spcBef>
              <a:spcAft>
                <a:spcPts val="0"/>
              </a:spcAft>
              <a:buClr>
                <a:srgbClr val="000000"/>
              </a:buClr>
              <a:buSzPts val="1150"/>
              <a:buFont typeface="Times New Roman"/>
              <a:buAutoNum type="arabicPeriod"/>
            </a:pPr>
            <a:r>
              <a:rPr i="0" lang="en" sz="1150" u="none" cap="none" strike="noStrike">
                <a:solidFill>
                  <a:srgbClr val="000000"/>
                </a:solidFill>
                <a:latin typeface="Times New Roman"/>
                <a:ea typeface="Times New Roman"/>
                <a:cs typeface="Times New Roman"/>
                <a:sym typeface="Times New Roman"/>
              </a:rPr>
              <a:t>Handcrafted feature extraction techniques do not scale well when dealing with multiple features like edges, blobs, regions, textures, shapes.</a:t>
            </a:r>
            <a:endParaRPr>
              <a:latin typeface="Times New Roman"/>
              <a:ea typeface="Times New Roman"/>
              <a:cs typeface="Times New Roman"/>
              <a:sym typeface="Times New Roman"/>
            </a:endParaRPr>
          </a:p>
          <a:p>
            <a:pPr indent="-254000" lvl="0" marL="342900" marR="0" rtl="0" algn="l">
              <a:lnSpc>
                <a:spcPct val="100000"/>
              </a:lnSpc>
              <a:spcBef>
                <a:spcPts val="0"/>
              </a:spcBef>
              <a:spcAft>
                <a:spcPts val="0"/>
              </a:spcAft>
              <a:buClr>
                <a:srgbClr val="000000"/>
              </a:buClr>
              <a:buSzPts val="1400"/>
              <a:buFont typeface="Arial"/>
              <a:buNone/>
            </a:pPr>
            <a:r>
              <a:t/>
            </a:r>
            <a:endParaRPr i="0" sz="1150" u="none" cap="none" strike="noStrike">
              <a:solidFill>
                <a:srgbClr val="000000"/>
              </a:solidFill>
              <a:latin typeface="Times New Roman"/>
              <a:ea typeface="Times New Roman"/>
              <a:cs typeface="Times New Roman"/>
              <a:sym typeface="Times New Roman"/>
            </a:endParaRPr>
          </a:p>
        </p:txBody>
      </p:sp>
      <p:sp>
        <p:nvSpPr>
          <p:cNvPr id="223" name="Google Shape;223;p31"/>
          <p:cNvSpPr/>
          <p:nvPr/>
        </p:nvSpPr>
        <p:spPr>
          <a:xfrm>
            <a:off x="6664036" y="1461725"/>
            <a:ext cx="2348346" cy="2514530"/>
          </a:xfrm>
          <a:prstGeom prst="rect">
            <a:avLst/>
          </a:prstGeom>
          <a:noFill/>
          <a:ln cap="flat" cmpd="sng" w="25400">
            <a:solidFill>
              <a:srgbClr val="00B05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dk1"/>
              </a:solidFill>
              <a:latin typeface="Arial"/>
              <a:ea typeface="Arial"/>
              <a:cs typeface="Arial"/>
              <a:sym typeface="Arial"/>
            </a:endParaRPr>
          </a:p>
        </p:txBody>
      </p:sp>
      <p:sp>
        <p:nvSpPr>
          <p:cNvPr id="224" name="Google Shape;224;p31"/>
          <p:cNvSpPr txBox="1"/>
          <p:nvPr/>
        </p:nvSpPr>
        <p:spPr>
          <a:xfrm>
            <a:off x="7056400" y="2550025"/>
            <a:ext cx="1563600" cy="400200"/>
          </a:xfrm>
          <a:prstGeom prst="rect">
            <a:avLst/>
          </a:prstGeom>
          <a:solidFill>
            <a:schemeClr val="lt1"/>
          </a:solid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a:latin typeface="Times New Roman"/>
                <a:ea typeface="Times New Roman"/>
                <a:cs typeface="Times New Roman"/>
                <a:sym typeface="Times New Roman"/>
              </a:rPr>
              <a:t>Neural Networks</a:t>
            </a:r>
            <a:endParaRPr>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8" name="Shape 228"/>
        <p:cNvGrpSpPr/>
        <p:nvPr/>
      </p:nvGrpSpPr>
      <p:grpSpPr>
        <a:xfrm>
          <a:off x="0" y="0"/>
          <a:ext cx="0" cy="0"/>
          <a:chOff x="0" y="0"/>
          <a:chExt cx="0" cy="0"/>
        </a:xfrm>
      </p:grpSpPr>
      <p:sp>
        <p:nvSpPr>
          <p:cNvPr id="229" name="Google Shape;229;p32"/>
          <p:cNvSpPr txBox="1"/>
          <p:nvPr>
            <p:ph type="title"/>
          </p:nvPr>
        </p:nvSpPr>
        <p:spPr>
          <a:xfrm>
            <a:off x="311700" y="445025"/>
            <a:ext cx="8520600" cy="10167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2800"/>
              <a:buNone/>
            </a:pPr>
            <a:r>
              <a:rPr lang="en">
                <a:latin typeface="Times New Roman"/>
                <a:ea typeface="Times New Roman"/>
                <a:cs typeface="Times New Roman"/>
                <a:sym typeface="Times New Roman"/>
              </a:rPr>
              <a:t>Experimental Results on </a:t>
            </a:r>
            <a:r>
              <a:rPr lang="en">
                <a:solidFill>
                  <a:srgbClr val="0070C0"/>
                </a:solidFill>
                <a:latin typeface="Times New Roman"/>
                <a:ea typeface="Times New Roman"/>
                <a:cs typeface="Times New Roman"/>
                <a:sym typeface="Times New Roman"/>
              </a:rPr>
              <a:t>CIFAR-100 - Continued</a:t>
            </a:r>
            <a:endParaRPr>
              <a:solidFill>
                <a:srgbClr val="0070C0"/>
              </a:solidFill>
            </a:endParaRPr>
          </a:p>
        </p:txBody>
      </p:sp>
      <p:pic>
        <p:nvPicPr>
          <p:cNvPr id="230" name="Google Shape;230;p32"/>
          <p:cNvPicPr preferRelativeResize="0"/>
          <p:nvPr/>
        </p:nvPicPr>
        <p:blipFill rotWithShape="1">
          <a:blip r:embed="rId3">
            <a:alphaModFix/>
          </a:blip>
          <a:srcRect b="0" l="0" r="0" t="0"/>
          <a:stretch/>
        </p:blipFill>
        <p:spPr>
          <a:xfrm>
            <a:off x="467844" y="1068061"/>
            <a:ext cx="3720362" cy="3865941"/>
          </a:xfrm>
          <a:prstGeom prst="rect">
            <a:avLst/>
          </a:prstGeom>
          <a:noFill/>
          <a:ln>
            <a:noFill/>
          </a:ln>
        </p:spPr>
      </p:pic>
      <p:graphicFrame>
        <p:nvGraphicFramePr>
          <p:cNvPr id="231" name="Google Shape;231;p32"/>
          <p:cNvGraphicFramePr/>
          <p:nvPr/>
        </p:nvGraphicFramePr>
        <p:xfrm>
          <a:off x="4188206" y="1166483"/>
          <a:ext cx="3000000" cy="3000000"/>
        </p:xfrm>
        <a:graphic>
          <a:graphicData uri="http://schemas.openxmlformats.org/drawingml/2006/table">
            <a:tbl>
              <a:tblPr>
                <a:noFill/>
                <a:tableStyleId>{EB5B2D5A-3E25-492A-BC23-C6C1A884B125}</a:tableStyleId>
              </a:tblPr>
              <a:tblGrid>
                <a:gridCol w="576500"/>
                <a:gridCol w="460025"/>
                <a:gridCol w="727900"/>
                <a:gridCol w="413450"/>
                <a:gridCol w="564850"/>
                <a:gridCol w="442575"/>
              </a:tblGrid>
              <a:tr h="152175">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Coarse Class</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CCCCC"/>
                    </a:solidFill>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Accuracy</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CCCCC"/>
                    </a:solidFill>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Coarse Class</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CCCCC"/>
                    </a:solidFill>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Accuracy</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CCCCC"/>
                    </a:solidFill>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Coarse Class</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CCCCC"/>
                    </a:solidFill>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Accuracy</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solidFill>
                      <a:srgbClr val="CCCCCC"/>
                    </a:solidFill>
                  </a:tcPr>
                </a:tc>
              </a:tr>
              <a:tr h="413050">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aquatic_mammals</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 sz="600" u="none" cap="none" strike="noStrike">
                          <a:solidFill>
                            <a:srgbClr val="FF0000"/>
                          </a:solidFill>
                          <a:latin typeface="Arial"/>
                          <a:ea typeface="Arial"/>
                          <a:cs typeface="Arial"/>
                          <a:sym typeface="Arial"/>
                        </a:rPr>
                        <a:t>89.6%</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insects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93.2%</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people</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 sz="600" u="none" cap="none" strike="noStrike">
                          <a:solidFill>
                            <a:srgbClr val="00FF00"/>
                          </a:solidFill>
                          <a:latin typeface="Arial"/>
                          <a:ea typeface="Arial"/>
                          <a:cs typeface="Arial"/>
                          <a:sym typeface="Arial"/>
                        </a:rPr>
                        <a:t>98.2%</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13050">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fish</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93.8%</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large_carnivores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92.0%</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reptiles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 sz="600" u="none" cap="none" strike="noStrike">
                          <a:solidFill>
                            <a:srgbClr val="FF0000"/>
                          </a:solidFill>
                          <a:latin typeface="Arial"/>
                          <a:ea typeface="Arial"/>
                          <a:cs typeface="Arial"/>
                          <a:sym typeface="Arial"/>
                        </a:rPr>
                        <a:t>89.6%</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87600">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flowers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 sz="600" u="none" cap="none" strike="noStrike">
                          <a:solidFill>
                            <a:srgbClr val="00FF00"/>
                          </a:solidFill>
                          <a:latin typeface="Arial"/>
                          <a:ea typeface="Arial"/>
                          <a:cs typeface="Arial"/>
                          <a:sym typeface="Arial"/>
                        </a:rPr>
                        <a:t>98.4%</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large_man-made_outdoor_things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94.8%</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small_mammals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91.2%</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87600">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food_containers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94.0%</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large_natural_outdoor_scenes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95.4%</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trees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 sz="600" u="none" cap="none" strike="noStrike">
                          <a:solidFill>
                            <a:srgbClr val="00FF00"/>
                          </a:solidFill>
                          <a:latin typeface="Arial"/>
                          <a:ea typeface="Arial"/>
                          <a:cs typeface="Arial"/>
                          <a:sym typeface="Arial"/>
                        </a:rPr>
                        <a:t>97.0%</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87600">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fruit_and_vegetables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 sz="600" u="none" cap="none" strike="noStrike">
                          <a:solidFill>
                            <a:srgbClr val="00FF00"/>
                          </a:solidFill>
                          <a:latin typeface="Arial"/>
                          <a:ea typeface="Arial"/>
                          <a:cs typeface="Arial"/>
                          <a:sym typeface="Arial"/>
                        </a:rPr>
                        <a:t>97.2%</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large_omnivores_and_herbivores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94.0%</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vehicles_1</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93.2%</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87600">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household_electrical_devices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93.6%</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medium_mammal</a:t>
                      </a:r>
                      <a:endParaRPr sz="900" u="none" cap="none" strike="noStrike"/>
                    </a:p>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93.0%</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vehicles_2</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94.8%</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r h="487600">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household_furniture</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1" i="0" lang="en" sz="600" u="none" cap="none" strike="noStrike">
                          <a:solidFill>
                            <a:srgbClr val="00FF00"/>
                          </a:solidFill>
                          <a:latin typeface="Arial"/>
                          <a:ea typeface="Arial"/>
                          <a:cs typeface="Arial"/>
                          <a:sym typeface="Arial"/>
                        </a:rPr>
                        <a:t>96.0%</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non-insect_invertebrates</a:t>
                      </a:r>
                      <a:endParaRPr sz="900" u="none" cap="none" strike="noStrike"/>
                    </a:p>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ctr">
                        <a:lnSpc>
                          <a:spcPct val="100000"/>
                        </a:lnSpc>
                        <a:spcBef>
                          <a:spcPts val="0"/>
                        </a:spcBef>
                        <a:spcAft>
                          <a:spcPts val="0"/>
                        </a:spcAft>
                        <a:buNone/>
                      </a:pPr>
                      <a:r>
                        <a:rPr b="0" i="0" lang="en" sz="500" u="none" cap="none" strike="noStrike">
                          <a:solidFill>
                            <a:srgbClr val="000000"/>
                          </a:solidFill>
                          <a:latin typeface="Arial"/>
                          <a:ea typeface="Arial"/>
                          <a:cs typeface="Arial"/>
                          <a:sym typeface="Arial"/>
                        </a:rPr>
                        <a:t>93.6%</a:t>
                      </a: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c>
                  <a:txBody>
                    <a:bodyPr/>
                    <a:lstStyle/>
                    <a:p>
                      <a:pPr indent="0" lvl="0" marL="0" marR="0" rtl="0" algn="l">
                        <a:lnSpc>
                          <a:spcPct val="100000"/>
                        </a:lnSpc>
                        <a:spcBef>
                          <a:spcPts val="0"/>
                        </a:spcBef>
                        <a:spcAft>
                          <a:spcPts val="0"/>
                        </a:spcAft>
                        <a:buNone/>
                      </a:pPr>
                      <a:br>
                        <a:rPr lang="en" sz="900" u="none" cap="none" strike="noStrike"/>
                      </a:br>
                      <a:endParaRPr sz="900" u="none" cap="none" strike="noStrike"/>
                    </a:p>
                  </a:txBody>
                  <a:tcPr marT="38825" marB="38825" marR="38825" marL="38825">
                    <a:lnL cap="flat" cmpd="sng" w="12700">
                      <a:solidFill>
                        <a:srgbClr val="000000"/>
                      </a:solidFill>
                      <a:prstDash val="solid"/>
                      <a:round/>
                      <a:headEnd len="sm" w="sm" type="none"/>
                      <a:tailEnd len="sm" w="sm" type="none"/>
                    </a:lnL>
                    <a:lnR cap="flat" cmpd="sng" w="12700">
                      <a:solidFill>
                        <a:srgbClr val="000000"/>
                      </a:solidFill>
                      <a:prstDash val="solid"/>
                      <a:round/>
                      <a:headEnd len="sm" w="sm" type="none"/>
                      <a:tailEnd len="sm" w="sm" type="none"/>
                    </a:lnR>
                    <a:lnT cap="flat" cmpd="sng" w="12700">
                      <a:solidFill>
                        <a:srgbClr val="000000"/>
                      </a:solidFill>
                      <a:prstDash val="solid"/>
                      <a:round/>
                      <a:headEnd len="sm" w="sm" type="none"/>
                      <a:tailEnd len="sm" w="sm" type="none"/>
                    </a:lnT>
                    <a:lnB cap="flat" cmpd="sng" w="12700">
                      <a:solidFill>
                        <a:srgbClr val="000000"/>
                      </a:solidFill>
                      <a:prstDash val="solid"/>
                      <a:round/>
                      <a:headEnd len="sm" w="sm" type="none"/>
                      <a:tailEnd len="sm" w="sm" type="none"/>
                    </a:lnB>
                  </a:tcPr>
                </a:tc>
              </a:tr>
            </a:tbl>
          </a:graphicData>
        </a:graphic>
      </p:graphicFrame>
      <p:sp>
        <p:nvSpPr>
          <p:cNvPr id="232" name="Google Shape;232;p32"/>
          <p:cNvSpPr txBox="1"/>
          <p:nvPr/>
        </p:nvSpPr>
        <p:spPr>
          <a:xfrm>
            <a:off x="7438491" y="1166483"/>
            <a:ext cx="1705500" cy="3478500"/>
          </a:xfrm>
          <a:prstGeom prst="rect">
            <a:avLst/>
          </a:prstGeom>
          <a:solidFill>
            <a:srgbClr val="F3F3F3"/>
          </a:solid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000"/>
              <a:buFont typeface="Arial"/>
              <a:buNone/>
            </a:pPr>
            <a:r>
              <a:rPr b="0" i="0" lang="en" sz="1000" u="none" cap="none" strike="noStrike">
                <a:solidFill>
                  <a:srgbClr val="000000"/>
                </a:solidFill>
                <a:latin typeface="Arial"/>
                <a:ea typeface="Arial"/>
                <a:cs typeface="Arial"/>
                <a:sym typeface="Arial"/>
              </a:rPr>
              <a:t>Key Takeaways</a:t>
            </a:r>
            <a:endParaRPr b="0" i="0" sz="10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rgbClr val="000000"/>
              </a:buClr>
              <a:buSzPts val="1000"/>
              <a:buFont typeface="Noto Sans Symbols"/>
              <a:buChar char="▪"/>
            </a:pPr>
            <a:r>
              <a:rPr b="0" i="0" lang="en" sz="1000" u="none" cap="none" strike="noStrike">
                <a:solidFill>
                  <a:srgbClr val="000000"/>
                </a:solidFill>
                <a:latin typeface="Arial"/>
                <a:ea typeface="Arial"/>
                <a:cs typeface="Arial"/>
                <a:sym typeface="Arial"/>
              </a:rPr>
              <a:t>Classes that are distinct and have good features have higher accuracy rates. </a:t>
            </a:r>
            <a:endParaRPr/>
          </a:p>
          <a:p>
            <a:pPr indent="-107950" lvl="0" marL="171450" marR="0" rtl="0" algn="l">
              <a:lnSpc>
                <a:spcPct val="100000"/>
              </a:lnSpc>
              <a:spcBef>
                <a:spcPts val="0"/>
              </a:spcBef>
              <a:spcAft>
                <a:spcPts val="0"/>
              </a:spcAft>
              <a:buClr>
                <a:srgbClr val="000000"/>
              </a:buClr>
              <a:buSzPts val="1000"/>
              <a:buFont typeface="Noto Sans Symbols"/>
              <a:buNone/>
            </a:pPr>
            <a:r>
              <a:t/>
            </a:r>
            <a:endParaRPr b="0" i="0" sz="10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rgbClr val="000000"/>
              </a:buClr>
              <a:buSzPts val="1000"/>
              <a:buFont typeface="Noto Sans Symbols"/>
              <a:buChar char="▪"/>
            </a:pPr>
            <a:r>
              <a:rPr b="0" i="0" lang="en" sz="1000" u="none" cap="none" strike="noStrike">
                <a:solidFill>
                  <a:srgbClr val="000000"/>
                </a:solidFill>
                <a:latin typeface="Arial"/>
                <a:ea typeface="Arial"/>
                <a:cs typeface="Arial"/>
                <a:sym typeface="Arial"/>
              </a:rPr>
              <a:t>As an example flowers, people, trees, fruits and vegetables have the highest accuracy rates. </a:t>
            </a:r>
            <a:endParaRPr/>
          </a:p>
          <a:p>
            <a:pPr indent="-107950" lvl="0" marL="171450" marR="0" rtl="0" algn="l">
              <a:lnSpc>
                <a:spcPct val="100000"/>
              </a:lnSpc>
              <a:spcBef>
                <a:spcPts val="0"/>
              </a:spcBef>
              <a:spcAft>
                <a:spcPts val="0"/>
              </a:spcAft>
              <a:buClr>
                <a:srgbClr val="000000"/>
              </a:buClr>
              <a:buSzPts val="1000"/>
              <a:buFont typeface="Noto Sans Symbols"/>
              <a:buNone/>
            </a:pPr>
            <a:r>
              <a:t/>
            </a:r>
            <a:endParaRPr b="0" i="0" sz="10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rgbClr val="000000"/>
              </a:buClr>
              <a:buSzPts val="1000"/>
              <a:buFont typeface="Noto Sans Symbols"/>
              <a:buChar char="▪"/>
            </a:pPr>
            <a:r>
              <a:rPr b="0" i="0" lang="en" sz="1000" u="none" cap="none" strike="noStrike">
                <a:solidFill>
                  <a:srgbClr val="000000"/>
                </a:solidFill>
                <a:latin typeface="Arial"/>
                <a:ea typeface="Arial"/>
                <a:cs typeface="Arial"/>
                <a:sym typeface="Arial"/>
              </a:rPr>
              <a:t>Aquatic mammals and reptiles have the lowest accuracy rates. </a:t>
            </a:r>
            <a:endParaRPr/>
          </a:p>
          <a:p>
            <a:pPr indent="-107950" lvl="0" marL="171450" marR="0" rtl="0" algn="l">
              <a:lnSpc>
                <a:spcPct val="100000"/>
              </a:lnSpc>
              <a:spcBef>
                <a:spcPts val="0"/>
              </a:spcBef>
              <a:spcAft>
                <a:spcPts val="0"/>
              </a:spcAft>
              <a:buClr>
                <a:srgbClr val="000000"/>
              </a:buClr>
              <a:buSzPts val="1000"/>
              <a:buFont typeface="Noto Sans Symbols"/>
              <a:buNone/>
            </a:pPr>
            <a:r>
              <a:t/>
            </a:r>
            <a:endParaRPr b="0" i="0" sz="1000" u="none" cap="none" strike="noStrike">
              <a:solidFill>
                <a:srgbClr val="000000"/>
              </a:solidFill>
              <a:latin typeface="Arial"/>
              <a:ea typeface="Arial"/>
              <a:cs typeface="Arial"/>
              <a:sym typeface="Arial"/>
            </a:endParaRPr>
          </a:p>
          <a:p>
            <a:pPr indent="-171450" lvl="0" marL="171450" marR="0" rtl="0" algn="l">
              <a:lnSpc>
                <a:spcPct val="100000"/>
              </a:lnSpc>
              <a:spcBef>
                <a:spcPts val="0"/>
              </a:spcBef>
              <a:spcAft>
                <a:spcPts val="0"/>
              </a:spcAft>
              <a:buClr>
                <a:srgbClr val="000000"/>
              </a:buClr>
              <a:buSzPts val="1000"/>
              <a:buFont typeface="Noto Sans Symbols"/>
              <a:buChar char="▪"/>
            </a:pPr>
            <a:r>
              <a:rPr b="0" i="0" lang="en" sz="1000" u="none" cap="none" strike="noStrike">
                <a:solidFill>
                  <a:srgbClr val="000000"/>
                </a:solidFill>
                <a:latin typeface="Arial"/>
                <a:ea typeface="Arial"/>
                <a:cs typeface="Arial"/>
                <a:sym typeface="Arial"/>
              </a:rPr>
              <a:t>These classes are not distinctive and have other classes such as small mammals and medium mammals that are close.</a:t>
            </a:r>
            <a:endParaRPr b="0" i="0" sz="1000" u="none" cap="none" strike="noStrike">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randSlideShow_Heritage 16:9">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